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94"/>
  </p:notesMasterIdLst>
  <p:sldIdLst>
    <p:sldId id="270" r:id="rId3"/>
    <p:sldId id="257" r:id="rId4"/>
    <p:sldId id="258" r:id="rId5"/>
    <p:sldId id="259" r:id="rId6"/>
    <p:sldId id="260" r:id="rId7"/>
    <p:sldId id="261" r:id="rId8"/>
    <p:sldId id="262" r:id="rId9"/>
    <p:sldId id="263" r:id="rId10"/>
    <p:sldId id="265" r:id="rId11"/>
    <p:sldId id="271" r:id="rId12"/>
    <p:sldId id="266" r:id="rId13"/>
    <p:sldId id="267"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8" r:id="rId36"/>
    <p:sldId id="293" r:id="rId37"/>
    <p:sldId id="294" r:id="rId38"/>
    <p:sldId id="295" r:id="rId39"/>
    <p:sldId id="296" r:id="rId40"/>
    <p:sldId id="297"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5" r:id="rId65"/>
    <p:sldId id="326" r:id="rId66"/>
    <p:sldId id="327" r:id="rId67"/>
    <p:sldId id="328" r:id="rId68"/>
    <p:sldId id="329" r:id="rId69"/>
    <p:sldId id="330" r:id="rId70"/>
    <p:sldId id="331" r:id="rId71"/>
    <p:sldId id="333" r:id="rId72"/>
    <p:sldId id="332"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y Schultz" initials="GS" lastIdx="1" clrIdx="0">
    <p:extLst>
      <p:ext uri="{19B8F6BF-5375-455C-9EA6-DF929625EA0E}">
        <p15:presenceInfo xmlns:p15="http://schemas.microsoft.com/office/powerpoint/2012/main" userId="864c61a03944c9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varScale="1">
        <p:scale>
          <a:sx n="62" d="100"/>
          <a:sy n="62" d="100"/>
        </p:scale>
        <p:origin x="828" y="48"/>
      </p:cViewPr>
      <p:guideLst/>
    </p:cSldViewPr>
  </p:slideViewPr>
  <p:outlineViewPr>
    <p:cViewPr>
      <p:scale>
        <a:sx n="33" d="100"/>
        <a:sy n="33" d="100"/>
      </p:scale>
      <p:origin x="0" y="-35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F42A0A-0A31-422E-989D-2ACE2D5552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3FCB5C-0B98-4AE3-9CEC-28A0E7F556AA}">
      <dgm:prSet custT="1"/>
      <dgm:spPr/>
      <dgm:t>
        <a:bodyPr/>
        <a:lstStyle/>
        <a:p>
          <a:r>
            <a:rPr lang="en-US" sz="3200" dirty="0">
              <a:latin typeface="+mj-lt"/>
            </a:rPr>
            <a:t>276 BCE</a:t>
          </a:r>
        </a:p>
      </dgm:t>
    </dgm:pt>
    <dgm:pt modelId="{3DA29934-6A85-49C1-AAB6-4BC76BCEB945}" type="parTrans" cxnId="{61397414-3B02-4B9C-B88B-E364ECBD5B95}">
      <dgm:prSet/>
      <dgm:spPr/>
      <dgm:t>
        <a:bodyPr/>
        <a:lstStyle/>
        <a:p>
          <a:endParaRPr lang="en-US"/>
        </a:p>
      </dgm:t>
    </dgm:pt>
    <dgm:pt modelId="{3729BD80-8148-46E5-BC97-A26F5541A35A}" type="sibTrans" cxnId="{61397414-3B02-4B9C-B88B-E364ECBD5B95}">
      <dgm:prSet/>
      <dgm:spPr/>
      <dgm:t>
        <a:bodyPr/>
        <a:lstStyle/>
        <a:p>
          <a:endParaRPr lang="en-US"/>
        </a:p>
      </dgm:t>
    </dgm:pt>
    <dgm:pt modelId="{77D88B2C-00C9-4C21-8156-2437543B13F8}">
      <dgm:prSet custT="1"/>
      <dgm:spPr/>
      <dgm:t>
        <a:bodyPr/>
        <a:lstStyle/>
        <a:p>
          <a:pPr>
            <a:buFont typeface="Arial" panose="020B0604020202020204" pitchFamily="34" charset="0"/>
            <a:buChar char="•"/>
          </a:pPr>
          <a:r>
            <a:rPr lang="en-US" sz="1800" dirty="0"/>
            <a:t>Ptolemy II marries his own sister Arsinoe. They become known as </a:t>
          </a:r>
          <a:r>
            <a:rPr lang="en-US" sz="1800" dirty="0" err="1"/>
            <a:t>Philadelphoi</a:t>
          </a:r>
          <a:r>
            <a:rPr lang="en-US" sz="1800" dirty="0"/>
            <a:t> (“sibling-lovers”).</a:t>
          </a:r>
        </a:p>
      </dgm:t>
    </dgm:pt>
    <dgm:pt modelId="{C837A63B-59BC-4C32-93A2-79FB28D9F6E0}" type="parTrans" cxnId="{5756A281-1F85-4FD1-A3E7-0012056F5658}">
      <dgm:prSet/>
      <dgm:spPr/>
      <dgm:t>
        <a:bodyPr/>
        <a:lstStyle/>
        <a:p>
          <a:endParaRPr lang="en-US"/>
        </a:p>
      </dgm:t>
    </dgm:pt>
    <dgm:pt modelId="{CA6C922F-E6B1-419A-AECF-423953E7066C}" type="sibTrans" cxnId="{5756A281-1F85-4FD1-A3E7-0012056F5658}">
      <dgm:prSet/>
      <dgm:spPr/>
      <dgm:t>
        <a:bodyPr/>
        <a:lstStyle/>
        <a:p>
          <a:endParaRPr lang="en-US"/>
        </a:p>
      </dgm:t>
    </dgm:pt>
    <dgm:pt modelId="{7B3F2D0A-B60E-4D9A-8920-96233113DEAB}" type="pres">
      <dgm:prSet presAssocID="{3EF42A0A-0A31-422E-989D-2ACE2D5552D7}" presName="vert0" presStyleCnt="0">
        <dgm:presLayoutVars>
          <dgm:dir/>
          <dgm:animOne val="branch"/>
          <dgm:animLvl val="lvl"/>
        </dgm:presLayoutVars>
      </dgm:prSet>
      <dgm:spPr/>
    </dgm:pt>
    <dgm:pt modelId="{19E058A6-FCC0-46B0-A183-2DAD501FD2EA}" type="pres">
      <dgm:prSet presAssocID="{8E3FCB5C-0B98-4AE3-9CEC-28A0E7F556AA}" presName="thickLine" presStyleLbl="alignNode1" presStyleIdx="0" presStyleCnt="1"/>
      <dgm:spPr/>
    </dgm:pt>
    <dgm:pt modelId="{68218B55-66ED-4906-BF8F-BE8B80178C57}" type="pres">
      <dgm:prSet presAssocID="{8E3FCB5C-0B98-4AE3-9CEC-28A0E7F556AA}" presName="horz1" presStyleCnt="0"/>
      <dgm:spPr/>
    </dgm:pt>
    <dgm:pt modelId="{21E925A7-0D79-4455-8502-8335F1598B2D}" type="pres">
      <dgm:prSet presAssocID="{8E3FCB5C-0B98-4AE3-9CEC-28A0E7F556AA}" presName="tx1" presStyleLbl="revTx" presStyleIdx="0" presStyleCnt="2" custScaleX="126225"/>
      <dgm:spPr/>
    </dgm:pt>
    <dgm:pt modelId="{5666D76B-C2E9-4E3F-AFE3-9B8266B8A4D9}" type="pres">
      <dgm:prSet presAssocID="{8E3FCB5C-0B98-4AE3-9CEC-28A0E7F556AA}" presName="vert1" presStyleCnt="0"/>
      <dgm:spPr/>
    </dgm:pt>
    <dgm:pt modelId="{5BDD34F7-AB79-444D-B02A-07DDED014E6A}" type="pres">
      <dgm:prSet presAssocID="{77D88B2C-00C9-4C21-8156-2437543B13F8}" presName="vertSpace2a" presStyleCnt="0"/>
      <dgm:spPr/>
    </dgm:pt>
    <dgm:pt modelId="{6A5404E4-3C04-4099-AE83-1852A3FC01FA}" type="pres">
      <dgm:prSet presAssocID="{77D88B2C-00C9-4C21-8156-2437543B13F8}" presName="horz2" presStyleCnt="0"/>
      <dgm:spPr/>
    </dgm:pt>
    <dgm:pt modelId="{DB3C4D45-B2A0-4831-A0A6-13C5A8EE05B8}" type="pres">
      <dgm:prSet presAssocID="{77D88B2C-00C9-4C21-8156-2437543B13F8}" presName="horzSpace2" presStyleCnt="0"/>
      <dgm:spPr/>
    </dgm:pt>
    <dgm:pt modelId="{909D2505-5FF6-4B53-A2B2-E54A6F031F97}" type="pres">
      <dgm:prSet presAssocID="{77D88B2C-00C9-4C21-8156-2437543B13F8}" presName="tx2" presStyleLbl="revTx" presStyleIdx="1" presStyleCnt="2" custScaleX="86937" custScaleY="35770" custLinFactNeighborX="-28293" custLinFactNeighborY="47266"/>
      <dgm:spPr/>
    </dgm:pt>
    <dgm:pt modelId="{6B36C289-E6B1-4782-9ED7-A8D9E64A4127}" type="pres">
      <dgm:prSet presAssocID="{77D88B2C-00C9-4C21-8156-2437543B13F8}" presName="vert2" presStyleCnt="0"/>
      <dgm:spPr/>
    </dgm:pt>
    <dgm:pt modelId="{61C09AB7-BAF8-4132-BC95-700E5EBB54AB}" type="pres">
      <dgm:prSet presAssocID="{77D88B2C-00C9-4C21-8156-2437543B13F8}" presName="thinLine2b" presStyleLbl="callout" presStyleIdx="0" presStyleCnt="1" custLinFactY="200000" custLinFactNeighborX="-30539" custLinFactNeighborY="218597"/>
      <dgm:spPr/>
    </dgm:pt>
    <dgm:pt modelId="{E7BCA94E-2E1B-40CD-A51E-1EF936D1AFD8}" type="pres">
      <dgm:prSet presAssocID="{77D88B2C-00C9-4C21-8156-2437543B13F8}" presName="vertSpace2b" presStyleCnt="0"/>
      <dgm:spPr/>
    </dgm:pt>
  </dgm:ptLst>
  <dgm:cxnLst>
    <dgm:cxn modelId="{61397414-3B02-4B9C-B88B-E364ECBD5B95}" srcId="{3EF42A0A-0A31-422E-989D-2ACE2D5552D7}" destId="{8E3FCB5C-0B98-4AE3-9CEC-28A0E7F556AA}" srcOrd="0" destOrd="0" parTransId="{3DA29934-6A85-49C1-AAB6-4BC76BCEB945}" sibTransId="{3729BD80-8148-46E5-BC97-A26F5541A35A}"/>
    <dgm:cxn modelId="{EC83F27C-FB6D-451F-9971-ED46F7E0C206}" type="presOf" srcId="{77D88B2C-00C9-4C21-8156-2437543B13F8}" destId="{909D2505-5FF6-4B53-A2B2-E54A6F031F97}" srcOrd="0" destOrd="0" presId="urn:microsoft.com/office/officeart/2008/layout/LinedList"/>
    <dgm:cxn modelId="{5756A281-1F85-4FD1-A3E7-0012056F5658}" srcId="{8E3FCB5C-0B98-4AE3-9CEC-28A0E7F556AA}" destId="{77D88B2C-00C9-4C21-8156-2437543B13F8}" srcOrd="0" destOrd="0" parTransId="{C837A63B-59BC-4C32-93A2-79FB28D9F6E0}" sibTransId="{CA6C922F-E6B1-419A-AECF-423953E7066C}"/>
    <dgm:cxn modelId="{E0BFFBE9-1B2C-4E7B-A014-D1D0B127F04A}" type="presOf" srcId="{3EF42A0A-0A31-422E-989D-2ACE2D5552D7}" destId="{7B3F2D0A-B60E-4D9A-8920-96233113DEAB}" srcOrd="0" destOrd="0" presId="urn:microsoft.com/office/officeart/2008/layout/LinedList"/>
    <dgm:cxn modelId="{122C3EF1-DBCC-4A46-8461-82711B3C2AEA}" type="presOf" srcId="{8E3FCB5C-0B98-4AE3-9CEC-28A0E7F556AA}" destId="{21E925A7-0D79-4455-8502-8335F1598B2D}" srcOrd="0" destOrd="0" presId="urn:microsoft.com/office/officeart/2008/layout/LinedList"/>
    <dgm:cxn modelId="{2EFD663A-9DBE-4C9D-BA8D-297C0669ED39}" type="presParOf" srcId="{7B3F2D0A-B60E-4D9A-8920-96233113DEAB}" destId="{19E058A6-FCC0-46B0-A183-2DAD501FD2EA}" srcOrd="0" destOrd="0" presId="urn:microsoft.com/office/officeart/2008/layout/LinedList"/>
    <dgm:cxn modelId="{EEDD61F6-5FB2-4280-88F4-4CFF61CA9780}" type="presParOf" srcId="{7B3F2D0A-B60E-4D9A-8920-96233113DEAB}" destId="{68218B55-66ED-4906-BF8F-BE8B80178C57}" srcOrd="1" destOrd="0" presId="urn:microsoft.com/office/officeart/2008/layout/LinedList"/>
    <dgm:cxn modelId="{7C565C5F-D4B0-4C72-AB42-CE2100DC3935}" type="presParOf" srcId="{68218B55-66ED-4906-BF8F-BE8B80178C57}" destId="{21E925A7-0D79-4455-8502-8335F1598B2D}" srcOrd="0" destOrd="0" presId="urn:microsoft.com/office/officeart/2008/layout/LinedList"/>
    <dgm:cxn modelId="{3523045C-E0ED-478C-AFBC-6CA0F06AD202}" type="presParOf" srcId="{68218B55-66ED-4906-BF8F-BE8B80178C57}" destId="{5666D76B-C2E9-4E3F-AFE3-9B8266B8A4D9}" srcOrd="1" destOrd="0" presId="urn:microsoft.com/office/officeart/2008/layout/LinedList"/>
    <dgm:cxn modelId="{E6A8C832-D2CA-48AD-9C4D-132AE1DD667B}" type="presParOf" srcId="{5666D76B-C2E9-4E3F-AFE3-9B8266B8A4D9}" destId="{5BDD34F7-AB79-444D-B02A-07DDED014E6A}" srcOrd="0" destOrd="0" presId="urn:microsoft.com/office/officeart/2008/layout/LinedList"/>
    <dgm:cxn modelId="{CD531AAB-48CC-4E93-990E-75538CC3B565}" type="presParOf" srcId="{5666D76B-C2E9-4E3F-AFE3-9B8266B8A4D9}" destId="{6A5404E4-3C04-4099-AE83-1852A3FC01FA}" srcOrd="1" destOrd="0" presId="urn:microsoft.com/office/officeart/2008/layout/LinedList"/>
    <dgm:cxn modelId="{FEB5EE7F-90B5-4E24-99F9-74FEBD1FC317}" type="presParOf" srcId="{6A5404E4-3C04-4099-AE83-1852A3FC01FA}" destId="{DB3C4D45-B2A0-4831-A0A6-13C5A8EE05B8}" srcOrd="0" destOrd="0" presId="urn:microsoft.com/office/officeart/2008/layout/LinedList"/>
    <dgm:cxn modelId="{42D52A3B-1C43-403D-948F-5DD599DFDA00}" type="presParOf" srcId="{6A5404E4-3C04-4099-AE83-1852A3FC01FA}" destId="{909D2505-5FF6-4B53-A2B2-E54A6F031F97}" srcOrd="1" destOrd="0" presId="urn:microsoft.com/office/officeart/2008/layout/LinedList"/>
    <dgm:cxn modelId="{35FA17FB-C1BD-475B-8C61-24B283E9A7DD}" type="presParOf" srcId="{6A5404E4-3C04-4099-AE83-1852A3FC01FA}" destId="{6B36C289-E6B1-4782-9ED7-A8D9E64A4127}" srcOrd="2" destOrd="0" presId="urn:microsoft.com/office/officeart/2008/layout/LinedList"/>
    <dgm:cxn modelId="{D740FE5C-EDBA-49C0-9C9E-BA865E4A789A}" type="presParOf" srcId="{5666D76B-C2E9-4E3F-AFE3-9B8266B8A4D9}" destId="{61C09AB7-BAF8-4132-BC95-700E5EBB54AB}" srcOrd="2" destOrd="0" presId="urn:microsoft.com/office/officeart/2008/layout/LinedList"/>
    <dgm:cxn modelId="{5415A395-128B-485F-91F3-9F87944B1BBE}" type="presParOf" srcId="{5666D76B-C2E9-4E3F-AFE3-9B8266B8A4D9}" destId="{E7BCA94E-2E1B-40CD-A51E-1EF936D1AFD8}"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058A6-FCC0-46B0-A183-2DAD501FD2EA}">
      <dsp:nvSpPr>
        <dsp:cNvPr id="0" name=""/>
        <dsp:cNvSpPr/>
      </dsp:nvSpPr>
      <dsp:spPr>
        <a:xfrm>
          <a:off x="0" y="0"/>
          <a:ext cx="465419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925A7-0D79-4455-8502-8335F1598B2D}">
      <dsp:nvSpPr>
        <dsp:cNvPr id="0" name=""/>
        <dsp:cNvSpPr/>
      </dsp:nvSpPr>
      <dsp:spPr>
        <a:xfrm>
          <a:off x="0" y="0"/>
          <a:ext cx="1115285" cy="592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276 BCE</a:t>
          </a:r>
        </a:p>
      </dsp:txBody>
      <dsp:txXfrm>
        <a:off x="0" y="0"/>
        <a:ext cx="1115285" cy="5921319"/>
      </dsp:txXfrm>
    </dsp:sp>
    <dsp:sp modelId="{909D2505-5FF6-4B53-A2B2-E54A6F031F97}">
      <dsp:nvSpPr>
        <dsp:cNvPr id="0" name=""/>
        <dsp:cNvSpPr/>
      </dsp:nvSpPr>
      <dsp:spPr>
        <a:xfrm>
          <a:off x="200349" y="3094836"/>
          <a:ext cx="3014983" cy="2118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Ptolemy II marries his own sister Arsinoe. They become known as </a:t>
          </a:r>
          <a:r>
            <a:rPr lang="en-US" sz="1800" kern="1200" dirty="0" err="1"/>
            <a:t>Philadelphoi</a:t>
          </a:r>
          <a:r>
            <a:rPr lang="en-US" sz="1800" kern="1200" dirty="0"/>
            <a:t> (“sibling-lovers”).</a:t>
          </a:r>
        </a:p>
      </dsp:txBody>
      <dsp:txXfrm>
        <a:off x="200349" y="3094836"/>
        <a:ext cx="3014983" cy="2118055"/>
      </dsp:txXfrm>
    </dsp:sp>
    <dsp:sp modelId="{61C09AB7-BAF8-4132-BC95-700E5EBB54AB}">
      <dsp:nvSpPr>
        <dsp:cNvPr id="0" name=""/>
        <dsp:cNvSpPr/>
      </dsp:nvSpPr>
      <dsp:spPr>
        <a:xfrm>
          <a:off x="35952" y="3133313"/>
          <a:ext cx="35342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D42AF-006F-46D7-B59B-3B047E7F57DC}" type="datetimeFigureOut">
              <a:rPr lang="en-US" smtClean="0"/>
              <a:t>12-Sep-21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7679A-9FB6-43B6-864A-7FDC6149F2D5}" type="slidenum">
              <a:rPr lang="en-US" smtClean="0"/>
              <a:t>‹#›</a:t>
            </a:fld>
            <a:endParaRPr lang="en-US"/>
          </a:p>
        </p:txBody>
      </p:sp>
    </p:spTree>
    <p:extLst>
      <p:ext uri="{BB962C8B-B14F-4D97-AF65-F5344CB8AC3E}">
        <p14:creationId xmlns:p14="http://schemas.microsoft.com/office/powerpoint/2010/main" val="353512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28</a:t>
            </a:fld>
            <a:endParaRPr lang="en-US"/>
          </a:p>
        </p:txBody>
      </p:sp>
    </p:spTree>
    <p:extLst>
      <p:ext uri="{BB962C8B-B14F-4D97-AF65-F5344CB8AC3E}">
        <p14:creationId xmlns:p14="http://schemas.microsoft.com/office/powerpoint/2010/main" val="424605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41</a:t>
            </a:fld>
            <a:endParaRPr lang="en-US"/>
          </a:p>
        </p:txBody>
      </p:sp>
    </p:spTree>
    <p:extLst>
      <p:ext uri="{BB962C8B-B14F-4D97-AF65-F5344CB8AC3E}">
        <p14:creationId xmlns:p14="http://schemas.microsoft.com/office/powerpoint/2010/main" val="428227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42</a:t>
            </a:fld>
            <a:endParaRPr lang="en-US"/>
          </a:p>
        </p:txBody>
      </p:sp>
    </p:spTree>
    <p:extLst>
      <p:ext uri="{BB962C8B-B14F-4D97-AF65-F5344CB8AC3E}">
        <p14:creationId xmlns:p14="http://schemas.microsoft.com/office/powerpoint/2010/main" val="4155019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43</a:t>
            </a:fld>
            <a:endParaRPr lang="en-US"/>
          </a:p>
        </p:txBody>
      </p:sp>
    </p:spTree>
    <p:extLst>
      <p:ext uri="{BB962C8B-B14F-4D97-AF65-F5344CB8AC3E}">
        <p14:creationId xmlns:p14="http://schemas.microsoft.com/office/powerpoint/2010/main" val="197456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44</a:t>
            </a:fld>
            <a:endParaRPr lang="en-US"/>
          </a:p>
        </p:txBody>
      </p:sp>
    </p:spTree>
    <p:extLst>
      <p:ext uri="{BB962C8B-B14F-4D97-AF65-F5344CB8AC3E}">
        <p14:creationId xmlns:p14="http://schemas.microsoft.com/office/powerpoint/2010/main" val="284697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52</a:t>
            </a:fld>
            <a:endParaRPr lang="en-US"/>
          </a:p>
        </p:txBody>
      </p:sp>
    </p:spTree>
    <p:extLst>
      <p:ext uri="{BB962C8B-B14F-4D97-AF65-F5344CB8AC3E}">
        <p14:creationId xmlns:p14="http://schemas.microsoft.com/office/powerpoint/2010/main" val="311219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54</a:t>
            </a:fld>
            <a:endParaRPr lang="en-US"/>
          </a:p>
        </p:txBody>
      </p:sp>
    </p:spTree>
    <p:extLst>
      <p:ext uri="{BB962C8B-B14F-4D97-AF65-F5344CB8AC3E}">
        <p14:creationId xmlns:p14="http://schemas.microsoft.com/office/powerpoint/2010/main" val="399112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59</a:t>
            </a:fld>
            <a:endParaRPr lang="en-US"/>
          </a:p>
        </p:txBody>
      </p:sp>
    </p:spTree>
    <p:extLst>
      <p:ext uri="{BB962C8B-B14F-4D97-AF65-F5344CB8AC3E}">
        <p14:creationId xmlns:p14="http://schemas.microsoft.com/office/powerpoint/2010/main" val="705315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60</a:t>
            </a:fld>
            <a:endParaRPr lang="en-US"/>
          </a:p>
        </p:txBody>
      </p:sp>
    </p:spTree>
    <p:extLst>
      <p:ext uri="{BB962C8B-B14F-4D97-AF65-F5344CB8AC3E}">
        <p14:creationId xmlns:p14="http://schemas.microsoft.com/office/powerpoint/2010/main" val="116320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61</a:t>
            </a:fld>
            <a:endParaRPr lang="en-US"/>
          </a:p>
        </p:txBody>
      </p:sp>
    </p:spTree>
    <p:extLst>
      <p:ext uri="{BB962C8B-B14F-4D97-AF65-F5344CB8AC3E}">
        <p14:creationId xmlns:p14="http://schemas.microsoft.com/office/powerpoint/2010/main" val="3108817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62</a:t>
            </a:fld>
            <a:endParaRPr lang="en-US"/>
          </a:p>
        </p:txBody>
      </p:sp>
    </p:spTree>
    <p:extLst>
      <p:ext uri="{BB962C8B-B14F-4D97-AF65-F5344CB8AC3E}">
        <p14:creationId xmlns:p14="http://schemas.microsoft.com/office/powerpoint/2010/main" val="91220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33</a:t>
            </a:fld>
            <a:endParaRPr lang="en-US"/>
          </a:p>
        </p:txBody>
      </p:sp>
    </p:spTree>
    <p:extLst>
      <p:ext uri="{BB962C8B-B14F-4D97-AF65-F5344CB8AC3E}">
        <p14:creationId xmlns:p14="http://schemas.microsoft.com/office/powerpoint/2010/main" val="1104654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63</a:t>
            </a:fld>
            <a:endParaRPr lang="en-US"/>
          </a:p>
        </p:txBody>
      </p:sp>
    </p:spTree>
    <p:extLst>
      <p:ext uri="{BB962C8B-B14F-4D97-AF65-F5344CB8AC3E}">
        <p14:creationId xmlns:p14="http://schemas.microsoft.com/office/powerpoint/2010/main" val="157018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64</a:t>
            </a:fld>
            <a:endParaRPr lang="en-US"/>
          </a:p>
        </p:txBody>
      </p:sp>
    </p:spTree>
    <p:extLst>
      <p:ext uri="{BB962C8B-B14F-4D97-AF65-F5344CB8AC3E}">
        <p14:creationId xmlns:p14="http://schemas.microsoft.com/office/powerpoint/2010/main" val="2876701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65</a:t>
            </a:fld>
            <a:endParaRPr lang="en-US"/>
          </a:p>
        </p:txBody>
      </p:sp>
    </p:spTree>
    <p:extLst>
      <p:ext uri="{BB962C8B-B14F-4D97-AF65-F5344CB8AC3E}">
        <p14:creationId xmlns:p14="http://schemas.microsoft.com/office/powerpoint/2010/main" val="150342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34</a:t>
            </a:fld>
            <a:endParaRPr lang="en-US"/>
          </a:p>
        </p:txBody>
      </p:sp>
    </p:spTree>
    <p:extLst>
      <p:ext uri="{BB962C8B-B14F-4D97-AF65-F5344CB8AC3E}">
        <p14:creationId xmlns:p14="http://schemas.microsoft.com/office/powerpoint/2010/main" val="295363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35</a:t>
            </a:fld>
            <a:endParaRPr lang="en-US"/>
          </a:p>
        </p:txBody>
      </p:sp>
    </p:spTree>
    <p:extLst>
      <p:ext uri="{BB962C8B-B14F-4D97-AF65-F5344CB8AC3E}">
        <p14:creationId xmlns:p14="http://schemas.microsoft.com/office/powerpoint/2010/main" val="35579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36</a:t>
            </a:fld>
            <a:endParaRPr lang="en-US"/>
          </a:p>
        </p:txBody>
      </p:sp>
    </p:spTree>
    <p:extLst>
      <p:ext uri="{BB962C8B-B14F-4D97-AF65-F5344CB8AC3E}">
        <p14:creationId xmlns:p14="http://schemas.microsoft.com/office/powerpoint/2010/main" val="384793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37</a:t>
            </a:fld>
            <a:endParaRPr lang="en-US"/>
          </a:p>
        </p:txBody>
      </p:sp>
    </p:spTree>
    <p:extLst>
      <p:ext uri="{BB962C8B-B14F-4D97-AF65-F5344CB8AC3E}">
        <p14:creationId xmlns:p14="http://schemas.microsoft.com/office/powerpoint/2010/main" val="22163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38</a:t>
            </a:fld>
            <a:endParaRPr lang="en-US"/>
          </a:p>
        </p:txBody>
      </p:sp>
    </p:spTree>
    <p:extLst>
      <p:ext uri="{BB962C8B-B14F-4D97-AF65-F5344CB8AC3E}">
        <p14:creationId xmlns:p14="http://schemas.microsoft.com/office/powerpoint/2010/main" val="229833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39</a:t>
            </a:fld>
            <a:endParaRPr lang="en-US"/>
          </a:p>
        </p:txBody>
      </p:sp>
    </p:spTree>
    <p:extLst>
      <p:ext uri="{BB962C8B-B14F-4D97-AF65-F5344CB8AC3E}">
        <p14:creationId xmlns:p14="http://schemas.microsoft.com/office/powerpoint/2010/main" val="280085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40</a:t>
            </a:fld>
            <a:endParaRPr lang="en-US"/>
          </a:p>
        </p:txBody>
      </p:sp>
    </p:spTree>
    <p:extLst>
      <p:ext uri="{BB962C8B-B14F-4D97-AF65-F5344CB8AC3E}">
        <p14:creationId xmlns:p14="http://schemas.microsoft.com/office/powerpoint/2010/main" val="329159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12474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16223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517606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478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891998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F579BE-94B3-4890-B39A-28BE5C8F3AB9}"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11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F579BE-94B3-4890-B39A-28BE5C8F3AB9}" type="datetimeFigureOut">
              <a:rPr lang="en-US" smtClean="0"/>
              <a:t>12-Sep-21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3772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F579BE-94B3-4890-B39A-28BE5C8F3AB9}" type="datetimeFigureOut">
              <a:rPr lang="en-US" smtClean="0"/>
              <a:t>12-Sep-21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4144928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F579BE-94B3-4890-B39A-28BE5C8F3AB9}" type="datetimeFigureOut">
              <a:rPr lang="en-US" smtClean="0"/>
              <a:t>12-Sep-21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024039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F579BE-94B3-4890-B39A-28BE5C8F3AB9}" type="datetimeFigureOut">
              <a:rPr lang="en-US" smtClean="0"/>
              <a:t>12-Sep-21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730881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F579BE-94B3-4890-B39A-28BE5C8F3AB9}" type="datetimeFigureOut">
              <a:rPr lang="en-US" smtClean="0"/>
              <a:t>12-Sep-21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88D40E-CE8D-4A77-9FDC-2DEEF8DEE28F}" type="slidenum">
              <a:rPr lang="en-US" smtClean="0"/>
              <a:t>‹#›</a:t>
            </a:fld>
            <a:endParaRPr lang="en-US"/>
          </a:p>
        </p:txBody>
      </p:sp>
    </p:spTree>
    <p:extLst>
      <p:ext uri="{BB962C8B-B14F-4D97-AF65-F5344CB8AC3E}">
        <p14:creationId xmlns:p14="http://schemas.microsoft.com/office/powerpoint/2010/main" val="409952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829612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F579BE-94B3-4890-B39A-28BE5C8F3AB9}" type="datetimeFigureOut">
              <a:rPr lang="en-US" smtClean="0"/>
              <a:t>12-Sep-21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123384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240203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209408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04AD4-558F-449A-A004-D90B40E68DCA}" type="datetimeFigureOut">
              <a:rPr lang="en-US" smtClean="0"/>
              <a:t>12-Sep-21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8235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04AD4-558F-449A-A004-D90B40E68DCA}" type="datetimeFigureOut">
              <a:rPr lang="en-US" smtClean="0"/>
              <a:t>12-Sep-21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68352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04AD4-558F-449A-A004-D90B40E68DCA}" type="datetimeFigureOut">
              <a:rPr lang="en-US" smtClean="0"/>
              <a:t>12-Sep-21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539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04AD4-558F-449A-A004-D90B40E68DCA}" type="datetimeFigureOut">
              <a:rPr lang="en-US" smtClean="0"/>
              <a:t>12-Sep-21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76696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04AD4-558F-449A-A004-D90B40E68DCA}" type="datetimeFigureOut">
              <a:rPr lang="en-US" smtClean="0"/>
              <a:t>12-Sep-21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26860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12-Sep-21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47464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12-Sep-21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90387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04AD4-558F-449A-A004-D90B40E68DCA}" type="datetimeFigureOut">
              <a:rPr lang="en-US" smtClean="0"/>
              <a:t>12-Sep-21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FB124-2836-4914-85F0-0605D6C3BE94}" type="slidenum">
              <a:rPr lang="en-US" smtClean="0"/>
              <a:t>‹#›</a:t>
            </a:fld>
            <a:endParaRPr lang="en-US"/>
          </a:p>
        </p:txBody>
      </p:sp>
    </p:spTree>
    <p:extLst>
      <p:ext uri="{BB962C8B-B14F-4D97-AF65-F5344CB8AC3E}">
        <p14:creationId xmlns:p14="http://schemas.microsoft.com/office/powerpoint/2010/main" val="402085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F579BE-94B3-4890-B39A-28BE5C8F3AB9}" type="datetimeFigureOut">
              <a:rPr lang="en-US" smtClean="0"/>
              <a:t>12-Sep-21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88D40E-CE8D-4A77-9FDC-2DEEF8DEE28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118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BFC67D-16F8-438B-A8DC-A6FD9FA7572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LUX INVICTA</a:t>
            </a:r>
            <a:br>
              <a:rPr lang="en-US" dirty="0">
                <a:solidFill>
                  <a:srgbClr val="FFFFFF"/>
                </a:solidFill>
              </a:rPr>
            </a:br>
            <a:r>
              <a:rPr lang="en-US" dirty="0">
                <a:solidFill>
                  <a:srgbClr val="FFFFFF"/>
                </a:solidFill>
              </a:rPr>
              <a:t>TIMELINE AND MAPS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0E5B1-C464-4C7D-BBAD-76ABF5FE66B6}"/>
              </a:ext>
            </a:extLst>
          </p:cNvPr>
          <p:cNvSpPr>
            <a:spLocks noGrp="1"/>
          </p:cNvSpPr>
          <p:nvPr>
            <p:ph idx="1"/>
          </p:nvPr>
        </p:nvSpPr>
        <p:spPr>
          <a:xfrm>
            <a:off x="4447308" y="591344"/>
            <a:ext cx="6906491" cy="5585619"/>
          </a:xfrm>
        </p:spPr>
        <p:txBody>
          <a:bodyPr anchor="ctr">
            <a:normAutofit fontScale="77500" lnSpcReduction="20000"/>
          </a:bodyPr>
          <a:lstStyle/>
          <a:p>
            <a:pPr marL="0" indent="0">
              <a:buNone/>
            </a:pPr>
            <a:r>
              <a:rPr lang="en-US" dirty="0"/>
              <a:t>Here we have projected the happenings in the alternate history of Lux Invicta, event for event, in the form of maps showing names and places.</a:t>
            </a:r>
          </a:p>
          <a:p>
            <a:pPr marL="0" indent="0">
              <a:buNone/>
            </a:pPr>
            <a:r>
              <a:rPr lang="en-US" dirty="0"/>
              <a:t>The original timeline is entirely the work of </a:t>
            </a:r>
            <a:r>
              <a:rPr lang="en-US" dirty="0" err="1"/>
              <a:t>Shaytana</a:t>
            </a:r>
            <a:r>
              <a:rPr lang="en-US" dirty="0"/>
              <a:t>, the creator of Lux Invicta. Most historical events that are unreferenced by </a:t>
            </a:r>
            <a:r>
              <a:rPr lang="en-US" dirty="0" err="1"/>
              <a:t>Shaytana</a:t>
            </a:r>
            <a:r>
              <a:rPr lang="en-US" dirty="0"/>
              <a:t> and don’t interfere with his changes are assumed to have happened as they did in our timeline. To help explain map changes, many of these details have been added and marked with an asterisk (*).</a:t>
            </a:r>
          </a:p>
          <a:p>
            <a:pPr marL="0" indent="0">
              <a:buNone/>
            </a:pPr>
            <a:r>
              <a:rPr lang="en-US" dirty="0"/>
              <a:t>In addition to </a:t>
            </a:r>
            <a:r>
              <a:rPr lang="en-US" dirty="0" err="1"/>
              <a:t>Shaytana’s</a:t>
            </a:r>
            <a:r>
              <a:rPr lang="en-US" dirty="0"/>
              <a:t> timeline, more content has been written to help mesh the world of Lux Invicta with new areas of the map. As a rule, these additions will only target events that </a:t>
            </a:r>
            <a:r>
              <a:rPr lang="en-US" dirty="0" err="1"/>
              <a:t>Shaytana</a:t>
            </a:r>
            <a:r>
              <a:rPr lang="en-US" dirty="0"/>
              <a:t> hasn’t already mentioned, or ones that were only briefly referenced. Original content is always preserved in its entirety whenever possible, and changes are only made when necessary.</a:t>
            </a:r>
          </a:p>
          <a:p>
            <a:pPr marL="0" indent="0">
              <a:buNone/>
            </a:pPr>
            <a:r>
              <a:rPr lang="en-US" i="1" dirty="0"/>
              <a:t>Any changes to original content are noted with italics. </a:t>
            </a:r>
            <a:r>
              <a:rPr lang="en-US" b="1" dirty="0"/>
              <a:t>Additions made to the timeline have been written in boldface.</a:t>
            </a:r>
          </a:p>
        </p:txBody>
      </p:sp>
    </p:spTree>
    <p:extLst>
      <p:ext uri="{BB962C8B-B14F-4D97-AF65-F5344CB8AC3E}">
        <p14:creationId xmlns:p14="http://schemas.microsoft.com/office/powerpoint/2010/main" val="209058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297 BCE</a:t>
            </a:r>
          </a:p>
          <a:p>
            <a:pPr marL="285750" indent="-228600" defTabSz="914400">
              <a:lnSpc>
                <a:spcPct val="90000"/>
              </a:lnSpc>
              <a:spcAft>
                <a:spcPts val="600"/>
              </a:spcAft>
              <a:buFont typeface="Arial" panose="020B0604020202020204" pitchFamily="34" charset="0"/>
              <a:buChar char="•"/>
            </a:pPr>
            <a:r>
              <a:rPr lang="en-US" sz="2000" b="1" dirty="0"/>
              <a:t>Bindusara expands the Mauryan Empire south into Deccan but decides not to conquer the entire peninsula in exchange for a wealthy tribute from the Tamil kingdoms.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1750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1FAC197B-FE50-4AC4-B09B-BD01189940A7}"/>
              </a:ext>
            </a:extLst>
          </p:cNvPr>
          <p:cNvSpPr txBox="1"/>
          <p:nvPr/>
        </p:nvSpPr>
        <p:spPr>
          <a:xfrm>
            <a:off x="640080" y="5794625"/>
            <a:ext cx="4243589" cy="646331"/>
          </a:xfrm>
          <a:prstGeom prst="rect">
            <a:avLst/>
          </a:prstGeom>
          <a:noFill/>
        </p:spPr>
        <p:txBody>
          <a:bodyPr wrap="square" rtlCol="0">
            <a:spAutoFit/>
          </a:bodyPr>
          <a:lstStyle/>
          <a:p>
            <a:r>
              <a:rPr lang="en-US" dirty="0"/>
              <a:t>*As in our timeline, he tried but was unsuccessful in conquering Kalinga.</a:t>
            </a:r>
          </a:p>
        </p:txBody>
      </p:sp>
    </p:spTree>
    <p:extLst>
      <p:ext uri="{BB962C8B-B14F-4D97-AF65-F5344CB8AC3E}">
        <p14:creationId xmlns:p14="http://schemas.microsoft.com/office/powerpoint/2010/main" val="329435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958" r="4" b="29986"/>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292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Lysimachus, Basileus of </a:t>
            </a:r>
            <a:r>
              <a:rPr lang="en-US" sz="1600" dirty="0" err="1">
                <a:solidFill>
                  <a:schemeClr val="bg1"/>
                </a:solidFill>
              </a:rPr>
              <a:t>Thrakia</a:t>
            </a:r>
            <a:r>
              <a:rPr lang="en-US" sz="1600" dirty="0">
                <a:solidFill>
                  <a:schemeClr val="bg1"/>
                </a:solidFill>
              </a:rPr>
              <a:t> campaigns beyond the Danube, but he is defeated and taken prisoner by the Dacian king </a:t>
            </a:r>
            <a:r>
              <a:rPr lang="en-US" sz="1600" dirty="0" err="1">
                <a:solidFill>
                  <a:schemeClr val="bg1"/>
                </a:solidFill>
              </a:rPr>
              <a:t>Dromichaetes</a:t>
            </a:r>
            <a:r>
              <a:rPr lang="en-US" sz="1600" dirty="0">
                <a:solidFill>
                  <a:schemeClr val="bg1"/>
                </a:solidFill>
              </a:rPr>
              <a:t>. Lysimachus is set free after the marriage of </a:t>
            </a:r>
            <a:r>
              <a:rPr lang="en-US" sz="1600" dirty="0" err="1">
                <a:solidFill>
                  <a:schemeClr val="bg1"/>
                </a:solidFill>
              </a:rPr>
              <a:t>Dromichaetes</a:t>
            </a:r>
            <a:r>
              <a:rPr lang="en-US" sz="1600" dirty="0">
                <a:solidFill>
                  <a:schemeClr val="bg1"/>
                </a:solidFill>
              </a:rPr>
              <a:t> with Lysimachus' daughter.</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Hellenic influence over Dacia increases.</a:t>
            </a:r>
          </a:p>
        </p:txBody>
      </p:sp>
      <p:sp>
        <p:nvSpPr>
          <p:cNvPr id="2" name="TextBox 1">
            <a:extLst>
              <a:ext uri="{FF2B5EF4-FFF2-40B4-BE49-F238E27FC236}">
                <a16:creationId xmlns:a16="http://schemas.microsoft.com/office/drawing/2014/main" id="{E51C2D64-B571-4FF5-B1B7-993493861C4D}"/>
              </a:ext>
            </a:extLst>
          </p:cNvPr>
          <p:cNvSpPr txBox="1"/>
          <p:nvPr/>
        </p:nvSpPr>
        <p:spPr>
          <a:xfrm>
            <a:off x="600075" y="5237979"/>
            <a:ext cx="3139822" cy="523220"/>
          </a:xfrm>
          <a:prstGeom prst="rect">
            <a:avLst/>
          </a:prstGeom>
          <a:noFill/>
        </p:spPr>
        <p:txBody>
          <a:bodyPr wrap="square" rtlCol="0">
            <a:spAutoFit/>
          </a:bodyPr>
          <a:lstStyle/>
          <a:p>
            <a:pPr>
              <a:spcAft>
                <a:spcPts val="600"/>
              </a:spcAft>
            </a:pPr>
            <a:r>
              <a:rPr lang="en-US" sz="1400" dirty="0">
                <a:solidFill>
                  <a:schemeClr val="bg1"/>
                </a:solidFill>
              </a:rPr>
              <a:t>*Demetrius I has become King of </a:t>
            </a:r>
            <a:r>
              <a:rPr lang="en-US" sz="1400" dirty="0" err="1">
                <a:solidFill>
                  <a:schemeClr val="bg1"/>
                </a:solidFill>
              </a:rPr>
              <a:t>Makedon</a:t>
            </a:r>
            <a:r>
              <a:rPr lang="en-US" sz="1400" dirty="0">
                <a:solidFill>
                  <a:schemeClr val="bg1"/>
                </a:solidFill>
              </a:rPr>
              <a:t> by now.</a:t>
            </a:r>
          </a:p>
        </p:txBody>
      </p:sp>
    </p:spTree>
    <p:extLst>
      <p:ext uri="{BB962C8B-B14F-4D97-AF65-F5344CB8AC3E}">
        <p14:creationId xmlns:p14="http://schemas.microsoft.com/office/powerpoint/2010/main" val="31311663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733" r="-1" b="24675"/>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289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Agathocles of Syracuse dies, and a succession struggle ensues.</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Mercenaries calling themselves Mamertines (“Sons of Mars”) take over </a:t>
            </a:r>
            <a:r>
              <a:rPr lang="en-US" sz="1700" dirty="0" err="1">
                <a:solidFill>
                  <a:schemeClr val="bg1"/>
                </a:solidFill>
              </a:rPr>
              <a:t>Messana</a:t>
            </a:r>
            <a:r>
              <a:rPr lang="en-US" sz="1700" dirty="0">
                <a:solidFill>
                  <a:schemeClr val="bg1"/>
                </a:solidFill>
              </a:rPr>
              <a:t> and the northeastern part of the island.</a:t>
            </a:r>
          </a:p>
        </p:txBody>
      </p:sp>
    </p:spTree>
    <p:extLst>
      <p:ext uri="{BB962C8B-B14F-4D97-AF65-F5344CB8AC3E}">
        <p14:creationId xmlns:p14="http://schemas.microsoft.com/office/powerpoint/2010/main" val="134406257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7344" b="17344"/>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287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defeats Demetrius I Poliorcetes and is proclaimed King of </a:t>
            </a:r>
            <a:r>
              <a:rPr lang="en-US" sz="1700" dirty="0" err="1">
                <a:solidFill>
                  <a:schemeClr val="bg1"/>
                </a:solidFill>
              </a:rPr>
              <a:t>Makedon</a:t>
            </a:r>
            <a:r>
              <a:rPr lang="en-US" sz="1700" dirty="0">
                <a:solidFill>
                  <a:schemeClr val="bg1"/>
                </a:solidFill>
              </a:rPr>
              <a:t>.</a:t>
            </a:r>
          </a:p>
        </p:txBody>
      </p:sp>
    </p:spTree>
    <p:extLst>
      <p:ext uri="{BB962C8B-B14F-4D97-AF65-F5344CB8AC3E}">
        <p14:creationId xmlns:p14="http://schemas.microsoft.com/office/powerpoint/2010/main" val="18433887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9061" b="19061"/>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285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Ptolemy I Soter abdicates in favor of his son Ptolemy II Philadelphos. The Pharos of Alexandria is completed.</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is driven out of </a:t>
            </a:r>
            <a:r>
              <a:rPr lang="en-US" sz="1700" dirty="0" err="1">
                <a:solidFill>
                  <a:schemeClr val="bg1"/>
                </a:solidFill>
              </a:rPr>
              <a:t>Makedon</a:t>
            </a:r>
            <a:r>
              <a:rPr lang="en-US" sz="1700" dirty="0">
                <a:solidFill>
                  <a:schemeClr val="bg1"/>
                </a:solidFill>
              </a:rPr>
              <a:t> by Lysimachus with Dacian help.</a:t>
            </a:r>
          </a:p>
        </p:txBody>
      </p:sp>
    </p:spTree>
    <p:extLst>
      <p:ext uri="{BB962C8B-B14F-4D97-AF65-F5344CB8AC3E}">
        <p14:creationId xmlns:p14="http://schemas.microsoft.com/office/powerpoint/2010/main" val="32172184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0563" b="20563"/>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283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Antigonus, son of Demetrius I Poliorcetes becomes King of </a:t>
            </a:r>
            <a:r>
              <a:rPr lang="en-US" sz="1700" dirty="0" err="1">
                <a:solidFill>
                  <a:schemeClr val="bg1"/>
                </a:solidFill>
              </a:rPr>
              <a:t>Makedon</a:t>
            </a:r>
            <a:r>
              <a:rPr lang="en-US" sz="1700" dirty="0">
                <a:solidFill>
                  <a:schemeClr val="bg1"/>
                </a:solidFill>
              </a:rPr>
              <a:t> in name only as Lysimachus controls the Kingdom.</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The Great Canal between the Red Sea and the Nile is reopened by Ptolemy II Philadelphos.</a:t>
            </a:r>
          </a:p>
        </p:txBody>
      </p:sp>
    </p:spTree>
    <p:extLst>
      <p:ext uri="{BB962C8B-B14F-4D97-AF65-F5344CB8AC3E}">
        <p14:creationId xmlns:p14="http://schemas.microsoft.com/office/powerpoint/2010/main" val="311153291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2793" r="5" b="27245"/>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281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Battle of </a:t>
            </a:r>
            <a:r>
              <a:rPr lang="en-US" sz="1600" dirty="0" err="1">
                <a:solidFill>
                  <a:schemeClr val="bg1"/>
                </a:solidFill>
              </a:rPr>
              <a:t>Corupedium</a:t>
            </a:r>
            <a:r>
              <a:rPr lang="en-US" sz="1600" dirty="0">
                <a:solidFill>
                  <a:schemeClr val="bg1"/>
                </a:solidFill>
              </a:rPr>
              <a:t>: Seleukos kills Lysimachus in battle but is assassinated by Ptolemy Keraunos. He is succeeded by his son Antiochus.</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Pyrrhus defeats the Romans at Heraclea and goes on to besiege Rome itself.</a:t>
            </a:r>
          </a:p>
        </p:txBody>
      </p:sp>
      <p:sp>
        <p:nvSpPr>
          <p:cNvPr id="2" name="TextBox 1">
            <a:extLst>
              <a:ext uri="{FF2B5EF4-FFF2-40B4-BE49-F238E27FC236}">
                <a16:creationId xmlns:a16="http://schemas.microsoft.com/office/drawing/2014/main" id="{6CA1BB4F-DE76-4812-82C5-8B36B647C3C8}"/>
              </a:ext>
            </a:extLst>
          </p:cNvPr>
          <p:cNvSpPr txBox="1"/>
          <p:nvPr/>
        </p:nvSpPr>
        <p:spPr>
          <a:xfrm>
            <a:off x="676275" y="5038725"/>
            <a:ext cx="3143247" cy="646331"/>
          </a:xfrm>
          <a:prstGeom prst="rect">
            <a:avLst/>
          </a:prstGeom>
          <a:noFill/>
        </p:spPr>
        <p:txBody>
          <a:bodyPr wrap="square" rtlCol="0">
            <a:spAutoFit/>
          </a:bodyPr>
          <a:lstStyle/>
          <a:p>
            <a:pPr>
              <a:spcAft>
                <a:spcPts val="600"/>
              </a:spcAft>
            </a:pPr>
            <a:r>
              <a:rPr lang="en-US" dirty="0">
                <a:solidFill>
                  <a:schemeClr val="bg1"/>
                </a:solidFill>
              </a:rPr>
              <a:t>*Ptolemy Keraunos goes on to succeed Lysimachus in </a:t>
            </a:r>
            <a:r>
              <a:rPr lang="en-US" dirty="0" err="1">
                <a:solidFill>
                  <a:schemeClr val="bg1"/>
                </a:solidFill>
              </a:rPr>
              <a:t>Thrakia</a:t>
            </a:r>
            <a:r>
              <a:rPr lang="en-US" dirty="0">
                <a:solidFill>
                  <a:schemeClr val="bg1"/>
                </a:solidFill>
              </a:rPr>
              <a:t>.</a:t>
            </a:r>
          </a:p>
        </p:txBody>
      </p:sp>
    </p:spTree>
    <p:extLst>
      <p:ext uri="{BB962C8B-B14F-4D97-AF65-F5344CB8AC3E}">
        <p14:creationId xmlns:p14="http://schemas.microsoft.com/office/powerpoint/2010/main" val="16754204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360" r="5363" b="2"/>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2418408"/>
            <a:ext cx="3069346" cy="3540265"/>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280 BCE</a:t>
            </a:r>
          </a:p>
          <a:p>
            <a:pPr marL="285750" indent="-228600" defTabSz="914400">
              <a:lnSpc>
                <a:spcPct val="90000"/>
              </a:lnSpc>
              <a:spcAft>
                <a:spcPts val="600"/>
              </a:spcAft>
              <a:buFont typeface="Arial" panose="020B0604020202020204" pitchFamily="34" charset="0"/>
              <a:buChar char="•"/>
            </a:pPr>
            <a:r>
              <a:rPr lang="en-US" sz="2000" b="1" dirty="0"/>
              <a:t>Beginning of the Mauryan Rebellion against Seleukid control in Sindhia.</a:t>
            </a:r>
          </a:p>
          <a:p>
            <a:pPr marL="285750" indent="-228600" defTabSz="914400">
              <a:lnSpc>
                <a:spcPct val="90000"/>
              </a:lnSpc>
              <a:spcAft>
                <a:spcPts val="600"/>
              </a:spcAft>
              <a:buFont typeface="Arial" panose="020B0604020202020204" pitchFamily="34" charset="0"/>
              <a:buChar char="•"/>
            </a:pPr>
            <a:r>
              <a:rPr lang="en-US" sz="2000" b="1" dirty="0"/>
              <a:t>Bindusara is killed in the Battle of Taxila. His son Ashoka is coronated in Pataliputra.</a:t>
            </a:r>
          </a:p>
        </p:txBody>
      </p:sp>
      <p:sp>
        <p:nvSpPr>
          <p:cNvPr id="29" name="Rectangle 2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5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777381" cy="4628272"/>
          </a:xfrm>
          <a:prstGeom prst="rect">
            <a:avLst/>
          </a:prstGeom>
        </p:spPr>
        <p:txBody>
          <a:bodyPr vert="horz" lIns="91440" tIns="45720" rIns="91440" bIns="45720" rtlCol="0" anchor="b">
            <a:normAutofit fontScale="70000" lnSpcReduction="20000"/>
          </a:bodyPr>
          <a:lstStyle/>
          <a:p>
            <a:pPr defTabSz="914400">
              <a:lnSpc>
                <a:spcPct val="90000"/>
              </a:lnSpc>
              <a:spcAft>
                <a:spcPts val="600"/>
              </a:spcAft>
            </a:pPr>
            <a:r>
              <a:rPr lang="en-US" sz="2900" dirty="0">
                <a:latin typeface="+mj-lt"/>
              </a:rPr>
              <a:t>279 BCE</a:t>
            </a:r>
          </a:p>
          <a:p>
            <a:pPr marL="285750" indent="-228600" algn="l" defTabSz="914400">
              <a:lnSpc>
                <a:spcPct val="90000"/>
              </a:lnSpc>
              <a:spcAft>
                <a:spcPts val="600"/>
              </a:spcAft>
              <a:buFont typeface="Arial" panose="020B0604020202020204" pitchFamily="34" charset="0"/>
              <a:buChar char="•"/>
            </a:pPr>
            <a:r>
              <a:rPr lang="en-US" sz="2000" dirty="0"/>
              <a:t>A Celtic army under Brennus invades Greece. They defeat a Makedonian army under Ptolemy Keraunos, but the Spartans temporarily hold Brennus at Thermopylae. Brennus retreats to the north only to defeat the pursuing Spartans in a battle near Mount </a:t>
            </a:r>
            <a:r>
              <a:rPr lang="en-US" sz="2000" dirty="0" err="1"/>
              <a:t>Othrys</a:t>
            </a:r>
            <a:r>
              <a:rPr lang="en-US" sz="2000" dirty="0"/>
              <a:t>. He then presses on and conquers Delphi, before retreating northwards.</a:t>
            </a:r>
          </a:p>
          <a:p>
            <a:pPr marL="285750" indent="-228600" algn="l" defTabSz="914400">
              <a:lnSpc>
                <a:spcPct val="90000"/>
              </a:lnSpc>
              <a:spcAft>
                <a:spcPts val="600"/>
              </a:spcAft>
              <a:buFont typeface="Arial" panose="020B0604020202020204" pitchFamily="34" charset="0"/>
              <a:buChar char="•"/>
            </a:pPr>
            <a:r>
              <a:rPr lang="en-US" sz="2000" dirty="0"/>
              <a:t>The Celtic hosts splits, and a Celtic Kingdom of Tylis is founded under Cerethrius. Part of the host moves northwards to establish a kingdom in Pannonia, under Bolgios. Celtic Singidunum is founded. Brennus crosses the Hellespont and overruns Bithynia.</a:t>
            </a:r>
          </a:p>
          <a:p>
            <a:pPr marL="285750" indent="-228600" algn="l" defTabSz="914400">
              <a:lnSpc>
                <a:spcPct val="90000"/>
              </a:lnSpc>
              <a:spcAft>
                <a:spcPts val="600"/>
              </a:spcAft>
              <a:buFont typeface="Arial" panose="020B0604020202020204" pitchFamily="34" charset="0"/>
              <a:buChar char="•"/>
            </a:pPr>
            <a:r>
              <a:rPr lang="en-US" sz="2000" dirty="0"/>
              <a:t>Pyrrhus defeats the Romans at Asculum. Peace is negotiated, with Rome acknowledging his dominion over Magna Graecia.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774" r="5292" b="-2"/>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1A8F33-967F-455D-885F-CB0BB0A9E6D5}"/>
              </a:ext>
            </a:extLst>
          </p:cNvPr>
          <p:cNvSpPr txBox="1"/>
          <p:nvPr/>
        </p:nvSpPr>
        <p:spPr>
          <a:xfrm>
            <a:off x="6543675" y="5173336"/>
            <a:ext cx="5191126" cy="738664"/>
          </a:xfrm>
          <a:prstGeom prst="rect">
            <a:avLst/>
          </a:prstGeom>
          <a:noFill/>
        </p:spPr>
        <p:txBody>
          <a:bodyPr wrap="square" rtlCol="0">
            <a:spAutoFit/>
          </a:bodyPr>
          <a:lstStyle/>
          <a:p>
            <a:r>
              <a:rPr lang="en-US" sz="1400" dirty="0"/>
              <a:t>* ”</a:t>
            </a:r>
            <a:r>
              <a:rPr lang="en-US" sz="1400" dirty="0" err="1"/>
              <a:t>Makedon</a:t>
            </a:r>
            <a:r>
              <a:rPr lang="en-US" sz="1400" dirty="0"/>
              <a:t>” here is simply a term for Antigonus II Gonatas’ rump state in Greece. He is not presently recognized as a king, though he does still “wear the purple”.</a:t>
            </a:r>
          </a:p>
        </p:txBody>
      </p:sp>
    </p:spTree>
    <p:extLst>
      <p:ext uri="{BB962C8B-B14F-4D97-AF65-F5344CB8AC3E}">
        <p14:creationId xmlns:p14="http://schemas.microsoft.com/office/powerpoint/2010/main" val="396560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278 BCE</a:t>
            </a:r>
          </a:p>
          <a:p>
            <a:pPr marL="285750" indent="-228600" algn="l" defTabSz="914400">
              <a:lnSpc>
                <a:spcPct val="90000"/>
              </a:lnSpc>
              <a:spcAft>
                <a:spcPts val="600"/>
              </a:spcAft>
              <a:buFont typeface="Arial" panose="020B0604020202020204" pitchFamily="34" charset="0"/>
              <a:buChar char="•"/>
            </a:pPr>
            <a:r>
              <a:rPr lang="en-US" dirty="0"/>
              <a:t>Brennus is defeated by Antiochus Soter near Ankyra. He acknowledges Seleukid sovereignty, and the majority of his Celts are settled in Galatia; many of the Celtic warriors take up service with the Seleukid Basileus.</a:t>
            </a:r>
          </a:p>
          <a:p>
            <a:pPr marL="285750" indent="-228600" algn="l" defTabSz="914400">
              <a:lnSpc>
                <a:spcPct val="90000"/>
              </a:lnSpc>
              <a:spcAft>
                <a:spcPts val="600"/>
              </a:spcAft>
              <a:buFont typeface="Arial" panose="020B0604020202020204" pitchFamily="34" charset="0"/>
              <a:buChar char="•"/>
            </a:pPr>
            <a:r>
              <a:rPr lang="en-US" dirty="0"/>
              <a:t>Beginning of Seleukid policy of establishment of Celtic military colonies, from Asia minor to Bactria and Sindhia.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505" b="2505"/>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4F3BA8-F9D7-4E99-9260-ABFC208D9C89}"/>
              </a:ext>
            </a:extLst>
          </p:cNvPr>
          <p:cNvSpPr txBox="1"/>
          <p:nvPr/>
        </p:nvSpPr>
        <p:spPr>
          <a:xfrm>
            <a:off x="5000625" y="5423935"/>
            <a:ext cx="6734176" cy="523220"/>
          </a:xfrm>
          <a:prstGeom prst="rect">
            <a:avLst/>
          </a:prstGeom>
          <a:noFill/>
        </p:spPr>
        <p:txBody>
          <a:bodyPr wrap="square" rtlCol="0">
            <a:spAutoFit/>
          </a:bodyPr>
          <a:lstStyle/>
          <a:p>
            <a:r>
              <a:rPr lang="en-US" sz="1400" dirty="0"/>
              <a:t>* No historical or canon references to Seleukid gains in Europe. Antigonus II historically regains his lands before losing most of them to Pyrrhus.</a:t>
            </a:r>
          </a:p>
        </p:txBody>
      </p:sp>
    </p:spTree>
    <p:extLst>
      <p:ext uri="{BB962C8B-B14F-4D97-AF65-F5344CB8AC3E}">
        <p14:creationId xmlns:p14="http://schemas.microsoft.com/office/powerpoint/2010/main" val="280446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330 BCE</a:t>
            </a:r>
          </a:p>
          <a:p>
            <a:pPr marL="285750" indent="-228600">
              <a:lnSpc>
                <a:spcPct val="90000"/>
              </a:lnSpc>
              <a:spcAft>
                <a:spcPts val="600"/>
              </a:spcAft>
              <a:buFont typeface="Arial" panose="020B0604020202020204" pitchFamily="34" charset="0"/>
              <a:buChar char="•"/>
            </a:pPr>
            <a:r>
              <a:rPr lang="en-US" sz="1900" dirty="0"/>
              <a:t>Megas Alexandros conquers Persia.</a:t>
            </a:r>
          </a:p>
          <a:p>
            <a:pPr marL="285750" indent="-228600">
              <a:lnSpc>
                <a:spcPct val="90000"/>
              </a:lnSpc>
              <a:spcAft>
                <a:spcPts val="600"/>
              </a:spcAft>
              <a:buFont typeface="Arial" panose="020B0604020202020204" pitchFamily="34" charset="0"/>
              <a:buChar char="•"/>
            </a:pPr>
            <a:r>
              <a:rPr lang="en-US" sz="1900" dirty="0"/>
              <a:t>Beginning of implementation of policies regarding the Hellenic colonization of the East.</a:t>
            </a:r>
          </a:p>
          <a:p>
            <a:pPr marL="285750" indent="-228600">
              <a:lnSpc>
                <a:spcPct val="90000"/>
              </a:lnSpc>
              <a:spcAft>
                <a:spcPts val="600"/>
              </a:spcAft>
              <a:buFont typeface="Arial" panose="020B0604020202020204" pitchFamily="34" charset="0"/>
              <a:buChar char="•"/>
            </a:pPr>
            <a:r>
              <a:rPr lang="en-US" sz="1900" dirty="0"/>
              <a:t>Parmenion is appointed Satrap of Ecbatana, his son Philotas sent to Media to oversee the creation of Hellenic military colonies in the region.</a:t>
            </a:r>
            <a:br>
              <a:rPr lang="en-US" sz="1900" dirty="0"/>
            </a:br>
            <a:endParaRPr lang="en-US" sz="1900"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8413" r="184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02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6551" b="6551"/>
          <a:stretch/>
        </p:blipFill>
        <p:spPr>
          <a:xfrm>
            <a:off x="1888436" y="457198"/>
            <a:ext cx="9846366" cy="5921319"/>
          </a:xfrm>
          <a:prstGeom prst="rect">
            <a:avLst/>
          </a:prstGeom>
        </p:spPr>
      </p:pic>
      <p:sp>
        <p:nvSpPr>
          <p:cNvPr id="5" name="Oval 4">
            <a:extLst>
              <a:ext uri="{FF2B5EF4-FFF2-40B4-BE49-F238E27FC236}">
                <a16:creationId xmlns:a16="http://schemas.microsoft.com/office/drawing/2014/main" id="{31216896-E2E0-4BF7-B678-90D0237572C8}"/>
              </a:ext>
            </a:extLst>
          </p:cNvPr>
          <p:cNvSpPr/>
          <p:nvPr/>
        </p:nvSpPr>
        <p:spPr>
          <a:xfrm rot="17675728">
            <a:off x="-740465" y="792902"/>
            <a:ext cx="5257799" cy="815008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143837" y="1277013"/>
            <a:ext cx="4654193"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277 BCE</a:t>
            </a:r>
          </a:p>
          <a:p>
            <a:pPr marL="285750" indent="-228600" algn="l" defTabSz="914400">
              <a:lnSpc>
                <a:spcPct val="90000"/>
              </a:lnSpc>
              <a:spcAft>
                <a:spcPts val="600"/>
              </a:spcAft>
              <a:buFont typeface="Arial" panose="020B0604020202020204" pitchFamily="34" charset="0"/>
              <a:buChar char="•"/>
            </a:pPr>
            <a:r>
              <a:rPr lang="en-US" sz="1600" dirty="0" err="1"/>
              <a:t>Daco</a:t>
            </a:r>
            <a:r>
              <a:rPr lang="en-US" sz="1600" dirty="0"/>
              <a:t>-Celtic War, following Scordisci invasion of Dacia. Defeated, Bolgios King of the Scordisci marries </a:t>
            </a:r>
            <a:r>
              <a:rPr lang="en-US" sz="1600" dirty="0" err="1"/>
              <a:t>Darava</a:t>
            </a:r>
            <a:r>
              <a:rPr lang="en-US" sz="1600" dirty="0"/>
              <a:t>, the daughter of the Dacian King and retires to Singidunum. Beginning of the </a:t>
            </a:r>
            <a:r>
              <a:rPr lang="en-US" sz="1600" dirty="0" err="1"/>
              <a:t>Daco</a:t>
            </a:r>
            <a:r>
              <a:rPr lang="en-US" sz="1600" dirty="0"/>
              <a:t>-Celtic alliance.</a:t>
            </a:r>
          </a:p>
          <a:p>
            <a:pPr marL="285750" indent="-228600" algn="l" defTabSz="914400">
              <a:lnSpc>
                <a:spcPct val="90000"/>
              </a:lnSpc>
              <a:spcAft>
                <a:spcPts val="600"/>
              </a:spcAft>
              <a:buFont typeface="Arial" panose="020B0604020202020204" pitchFamily="34" charset="0"/>
              <a:buChar char="•"/>
            </a:pPr>
            <a:r>
              <a:rPr lang="en-US" sz="1600" b="1" dirty="0"/>
              <a:t>Seleukid victory at the Battle of Ujjain, though a pyrrhic victory at that. Antiochus I Soter reaches Sindhia with his army composed of Hellenic and Celtic troops. Celtic town of </a:t>
            </a:r>
            <a:r>
              <a:rPr lang="en-US" sz="1600" b="1" dirty="0" err="1"/>
              <a:t>Gigantedunon</a:t>
            </a:r>
            <a:r>
              <a:rPr lang="en-US" sz="1600" b="1" dirty="0"/>
              <a:t> (“stronghold of giants”) founded across from Alexandria on the Indus.</a:t>
            </a:r>
          </a:p>
        </p:txBody>
      </p:sp>
    </p:spTree>
    <p:extLst>
      <p:ext uri="{BB962C8B-B14F-4D97-AF65-F5344CB8AC3E}">
        <p14:creationId xmlns:p14="http://schemas.microsoft.com/office/powerpoint/2010/main" val="2087160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4954" b="4954"/>
          <a:stretch/>
        </p:blipFill>
        <p:spPr>
          <a:xfrm>
            <a:off x="1888436" y="457198"/>
            <a:ext cx="9846366" cy="5921319"/>
          </a:xfrm>
          <a:prstGeom prst="rect">
            <a:avLst/>
          </a:prstGeom>
        </p:spPr>
      </p:pic>
      <p:graphicFrame>
        <p:nvGraphicFramePr>
          <p:cNvPr id="40" name="TextBox 3">
            <a:extLst>
              <a:ext uri="{FF2B5EF4-FFF2-40B4-BE49-F238E27FC236}">
                <a16:creationId xmlns:a16="http://schemas.microsoft.com/office/drawing/2014/main" id="{4C25967A-0FE8-4858-88AE-24575214AAA3}"/>
              </a:ext>
            </a:extLst>
          </p:cNvPr>
          <p:cNvGraphicFramePr/>
          <p:nvPr>
            <p:extLst>
              <p:ext uri="{D42A27DB-BD31-4B8C-83A1-F6EECF244321}">
                <p14:modId xmlns:p14="http://schemas.microsoft.com/office/powerpoint/2010/main" val="2315966212"/>
              </p:ext>
            </p:extLst>
          </p:nvPr>
        </p:nvGraphicFramePr>
        <p:xfrm>
          <a:off x="256852" y="486286"/>
          <a:ext cx="4654193" cy="5921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95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273 BCE</a:t>
            </a:r>
          </a:p>
          <a:p>
            <a:pPr marL="285750" indent="-228600" algn="l" defTabSz="914400">
              <a:lnSpc>
                <a:spcPct val="90000"/>
              </a:lnSpc>
              <a:spcAft>
                <a:spcPts val="600"/>
              </a:spcAft>
              <a:buFont typeface="Arial" panose="020B0604020202020204" pitchFamily="34" charset="0"/>
              <a:buChar char="•"/>
            </a:pPr>
            <a:r>
              <a:rPr lang="en-US" b="1" dirty="0"/>
              <a:t>In exchange for land and titles in the Indus Valley, a handful of Seleukid generals defect to the Mauryan army in secret. They wait for a major battle to show their treason.</a:t>
            </a:r>
          </a:p>
          <a:p>
            <a:pPr marL="285750" indent="-228600" algn="l" defTabSz="914400">
              <a:lnSpc>
                <a:spcPct val="90000"/>
              </a:lnSpc>
              <a:spcAft>
                <a:spcPts val="600"/>
              </a:spcAft>
              <a:buFont typeface="Arial" panose="020B0604020202020204" pitchFamily="34" charset="0"/>
              <a:buChar char="•"/>
            </a:pPr>
            <a:r>
              <a:rPr lang="en-US" i="1" dirty="0"/>
              <a:t>Ashoka the Great defeats the Seleukids in battle near Pataliputra.</a:t>
            </a:r>
          </a:p>
          <a:p>
            <a:pPr marL="285750" indent="-228600" algn="l" defTabSz="914400">
              <a:lnSpc>
                <a:spcPct val="90000"/>
              </a:lnSpc>
              <a:spcAft>
                <a:spcPts val="600"/>
              </a:spcAft>
              <a:buFont typeface="Arial" panose="020B0604020202020204" pitchFamily="34" charset="0"/>
              <a:buChar char="•"/>
            </a:pPr>
            <a:r>
              <a:rPr lang="en-US" i="1" dirty="0"/>
              <a:t>Following the Treaty of Taxila, the “Great Satrapy of Sindhia” becomes subject to his direct rule. He marries the Seleukid princess Olympia as part of the peace negotiations.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7588" b="7588"/>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68F6F4-6DAB-4506-B321-AE6B1E61D57B}"/>
              </a:ext>
            </a:extLst>
          </p:cNvPr>
          <p:cNvSpPr txBox="1"/>
          <p:nvPr/>
        </p:nvSpPr>
        <p:spPr>
          <a:xfrm>
            <a:off x="351889" y="5281469"/>
            <a:ext cx="11488221" cy="923330"/>
          </a:xfrm>
          <a:prstGeom prst="rect">
            <a:avLst/>
          </a:prstGeom>
          <a:noFill/>
        </p:spPr>
        <p:txBody>
          <a:bodyPr wrap="square" rtlCol="0">
            <a:spAutoFit/>
          </a:bodyPr>
          <a:lstStyle/>
          <a:p>
            <a:pPr algn="ctr"/>
            <a:r>
              <a:rPr lang="en-US" i="1" dirty="0"/>
              <a:t>CHANGES: </a:t>
            </a:r>
            <a:r>
              <a:rPr lang="en-US" i="1" dirty="0" err="1"/>
              <a:t>Shaytana</a:t>
            </a:r>
            <a:r>
              <a:rPr lang="en-US" i="1" dirty="0"/>
              <a:t> had written that Ashoka was already Satrap of Sindhia, and that “Eastern Sindhia” became quasi-independent. This implies the Mauryan Rebellion wasn’t already in progress, and that Sindhia had been divided. To alleviate confusion, I changed Ashoka’s title before the treaty but kept the result the same: one Sindhia, ruled by Ashoka.</a:t>
            </a:r>
          </a:p>
        </p:txBody>
      </p:sp>
    </p:spTree>
    <p:extLst>
      <p:ext uri="{BB962C8B-B14F-4D97-AF65-F5344CB8AC3E}">
        <p14:creationId xmlns:p14="http://schemas.microsoft.com/office/powerpoint/2010/main" val="102604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7"/>
            <a:ext cx="3358408" cy="4988105"/>
          </a:xfrm>
          <a:prstGeom prst="rect">
            <a:avLst/>
          </a:prstGeom>
        </p:spPr>
        <p:txBody>
          <a:bodyPr vert="horz" lIns="91440" tIns="45720" rIns="91440" bIns="45720" rtlCol="0" anchor="b">
            <a:normAutofit/>
          </a:bodyPr>
          <a:lstStyle/>
          <a:p>
            <a:pPr defTabSz="914400">
              <a:lnSpc>
                <a:spcPct val="90000"/>
              </a:lnSpc>
              <a:spcAft>
                <a:spcPts val="600"/>
              </a:spcAft>
            </a:pPr>
            <a:r>
              <a:rPr lang="en-US" sz="3200" dirty="0">
                <a:latin typeface="+mj-lt"/>
              </a:rPr>
              <a:t>272 BCE</a:t>
            </a:r>
          </a:p>
          <a:p>
            <a:pPr marL="285750" indent="-228600" algn="l" defTabSz="914400">
              <a:lnSpc>
                <a:spcPct val="90000"/>
              </a:lnSpc>
              <a:spcAft>
                <a:spcPts val="600"/>
              </a:spcAft>
              <a:buFont typeface="Arial" panose="020B0604020202020204" pitchFamily="34" charset="0"/>
              <a:buChar char="•"/>
            </a:pPr>
            <a:r>
              <a:rPr lang="en-US" sz="2000" dirty="0"/>
              <a:t>The Spartans under </a:t>
            </a:r>
            <a:r>
              <a:rPr lang="en-US" sz="2000" dirty="0" err="1"/>
              <a:t>Areus</a:t>
            </a:r>
            <a:r>
              <a:rPr lang="en-US" sz="2000" dirty="0"/>
              <a:t> I defeat Pyrrhus at the Battle of Argos, and Pyrrhus is killed.</a:t>
            </a:r>
          </a:p>
          <a:p>
            <a:pPr marL="285750" indent="-228600" algn="l" defTabSz="914400">
              <a:lnSpc>
                <a:spcPct val="90000"/>
              </a:lnSpc>
              <a:spcAft>
                <a:spcPts val="600"/>
              </a:spcAft>
              <a:buFont typeface="Arial" panose="020B0604020202020204" pitchFamily="34" charset="0"/>
              <a:buChar char="•"/>
            </a:pPr>
            <a:r>
              <a:rPr lang="en-US" sz="2000" dirty="0" err="1"/>
              <a:t>Areus</a:t>
            </a:r>
            <a:r>
              <a:rPr lang="en-US" sz="2000" dirty="0"/>
              <a:t> I is proclaimed King of the Hellenes, while Antigonus II Gonatas manages to regain the Makedonian throne.</a:t>
            </a:r>
          </a:p>
          <a:p>
            <a:pPr marL="285750" indent="-228600" algn="l" defTabSz="914400">
              <a:lnSpc>
                <a:spcPct val="90000"/>
              </a:lnSpc>
              <a:spcAft>
                <a:spcPts val="600"/>
              </a:spcAft>
              <a:buFont typeface="Arial" panose="020B0604020202020204" pitchFamily="34" charset="0"/>
              <a:buChar char="•"/>
            </a:pPr>
            <a:r>
              <a:rPr lang="en-US" sz="2000" dirty="0"/>
              <a:t>Following the Treaty of Corinth Antigonus II is acknowledged as King of Makedonia, while Sparta retains the entire Peloponnesus.</a:t>
            </a:r>
            <a:endParaRPr lang="en-US" sz="20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5657" b="15657"/>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B1C9FC-55A1-4F19-A389-1394DCDBB803}"/>
              </a:ext>
            </a:extLst>
          </p:cNvPr>
          <p:cNvSpPr txBox="1"/>
          <p:nvPr/>
        </p:nvSpPr>
        <p:spPr>
          <a:xfrm>
            <a:off x="4038600" y="5445303"/>
            <a:ext cx="7786955" cy="584775"/>
          </a:xfrm>
          <a:prstGeom prst="rect">
            <a:avLst/>
          </a:prstGeom>
          <a:noFill/>
        </p:spPr>
        <p:txBody>
          <a:bodyPr wrap="square" rtlCol="0">
            <a:spAutoFit/>
          </a:bodyPr>
          <a:lstStyle/>
          <a:p>
            <a:r>
              <a:rPr lang="en-US" sz="1600" dirty="0"/>
              <a:t>*Epirus is absorbed into </a:t>
            </a:r>
            <a:r>
              <a:rPr lang="en-US" sz="1600" dirty="0" err="1"/>
              <a:t>Makedon</a:t>
            </a:r>
            <a:r>
              <a:rPr lang="en-US" sz="1600" dirty="0"/>
              <a:t>, while most of Pyrrhus’ holdings in Italy surrender to Rome. The Mamertines claim </a:t>
            </a:r>
            <a:r>
              <a:rPr lang="en-US" sz="1600" dirty="0" err="1"/>
              <a:t>Rhegium</a:t>
            </a:r>
            <a:r>
              <a:rPr lang="en-US" sz="1600" dirty="0"/>
              <a:t> and the </a:t>
            </a:r>
            <a:r>
              <a:rPr lang="en-US" sz="1600" dirty="0" err="1"/>
              <a:t>Brutii</a:t>
            </a:r>
            <a:r>
              <a:rPr lang="en-US" sz="1600" dirty="0"/>
              <a:t> region at the end of the peninsula.</a:t>
            </a:r>
          </a:p>
        </p:txBody>
      </p:sp>
    </p:spTree>
    <p:extLst>
      <p:ext uri="{BB962C8B-B14F-4D97-AF65-F5344CB8AC3E}">
        <p14:creationId xmlns:p14="http://schemas.microsoft.com/office/powerpoint/2010/main" val="102794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270 BCE</a:t>
            </a:r>
          </a:p>
          <a:p>
            <a:pPr marL="285750" indent="-228600" defTabSz="914400">
              <a:lnSpc>
                <a:spcPct val="90000"/>
              </a:lnSpc>
              <a:spcAft>
                <a:spcPts val="600"/>
              </a:spcAft>
              <a:buFont typeface="Arial" panose="020B0604020202020204" pitchFamily="34" charset="0"/>
              <a:buChar char="•"/>
            </a:pPr>
            <a:r>
              <a:rPr lang="en-US" sz="2200" dirty="0"/>
              <a:t>Romans drive out the Mamertines from </a:t>
            </a:r>
            <a:r>
              <a:rPr lang="en-US" sz="2200" dirty="0" err="1"/>
              <a:t>Rhegium</a:t>
            </a:r>
            <a:r>
              <a:rPr lang="en-US" sz="2200" dirty="0"/>
              <a:t> and restore it to its Greek citizens.</a:t>
            </a:r>
          </a:p>
          <a:p>
            <a:pPr marL="285750" indent="-228600" defTabSz="914400">
              <a:lnSpc>
                <a:spcPct val="90000"/>
              </a:lnSpc>
              <a:spcAft>
                <a:spcPts val="600"/>
              </a:spcAft>
              <a:buFont typeface="Arial" panose="020B0604020202020204" pitchFamily="34" charset="0"/>
              <a:buChar char="•"/>
            </a:pPr>
            <a:r>
              <a:rPr lang="en-US" sz="2200" dirty="0"/>
              <a:t>Mamertines retreat to Sicily.</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3" b="303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4B1C9FC-55A1-4F19-A389-1394DCDBB803}"/>
              </a:ext>
            </a:extLst>
          </p:cNvPr>
          <p:cNvSpPr txBox="1"/>
          <p:nvPr/>
        </p:nvSpPr>
        <p:spPr>
          <a:xfrm>
            <a:off x="640081" y="5478181"/>
            <a:ext cx="4671622" cy="954107"/>
          </a:xfrm>
          <a:prstGeom prst="rect">
            <a:avLst/>
          </a:prstGeom>
          <a:noFill/>
        </p:spPr>
        <p:txBody>
          <a:bodyPr wrap="square" rtlCol="0">
            <a:spAutoFit/>
          </a:bodyPr>
          <a:lstStyle/>
          <a:p>
            <a:pPr>
              <a:spcAft>
                <a:spcPts val="600"/>
              </a:spcAft>
            </a:pPr>
            <a:r>
              <a:rPr lang="en-US" sz="1400" dirty="0"/>
              <a:t>*When Rome restores </a:t>
            </a:r>
            <a:r>
              <a:rPr lang="en-US" sz="1400" dirty="0" err="1"/>
              <a:t>Rhegium</a:t>
            </a:r>
            <a:r>
              <a:rPr lang="en-US" sz="1400" dirty="0"/>
              <a:t> “to its Greek citizens”, this is interpreted more culturally than politically. Whoever is ruling the city directly would ultimately be subject to Rome after this event.</a:t>
            </a:r>
          </a:p>
        </p:txBody>
      </p:sp>
    </p:spTree>
    <p:extLst>
      <p:ext uri="{BB962C8B-B14F-4D97-AF65-F5344CB8AC3E}">
        <p14:creationId xmlns:p14="http://schemas.microsoft.com/office/powerpoint/2010/main" val="264983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269 BCE</a:t>
            </a:r>
          </a:p>
          <a:p>
            <a:pPr marL="285750" indent="-228600" defTabSz="914400">
              <a:lnSpc>
                <a:spcPct val="90000"/>
              </a:lnSpc>
              <a:spcAft>
                <a:spcPts val="600"/>
              </a:spcAft>
              <a:buFont typeface="Arial" panose="020B0604020202020204" pitchFamily="34" charset="0"/>
              <a:buChar char="•"/>
            </a:pPr>
            <a:r>
              <a:rPr lang="en-US" sz="2200" dirty="0" err="1"/>
              <a:t>Hieron</a:t>
            </a:r>
            <a:r>
              <a:rPr lang="en-US" sz="2200" dirty="0"/>
              <a:t> II of Syracuse defeats the Mamertines near </a:t>
            </a:r>
            <a:r>
              <a:rPr lang="en-US" sz="2200" dirty="0" err="1"/>
              <a:t>Mylae</a:t>
            </a:r>
            <a:r>
              <a:rPr lang="en-US" sz="2200" dirty="0"/>
              <a:t>. The defeated Mamertines accept his sovereignty and </a:t>
            </a:r>
            <a:r>
              <a:rPr lang="en-US" sz="2200" dirty="0" err="1"/>
              <a:t>Hieron</a:t>
            </a:r>
            <a:r>
              <a:rPr lang="en-US" sz="2200" dirty="0"/>
              <a:t> II becomes king of the entire island.</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828" r="8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0516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defTabSz="914400">
              <a:lnSpc>
                <a:spcPct val="90000"/>
              </a:lnSpc>
              <a:spcAft>
                <a:spcPts val="600"/>
              </a:spcAft>
            </a:pPr>
            <a:r>
              <a:rPr lang="en-US" sz="3600" dirty="0">
                <a:latin typeface="+mj-lt"/>
              </a:rPr>
              <a:t>265 BCE</a:t>
            </a:r>
          </a:p>
          <a:p>
            <a:pPr marL="285750" indent="-228600" defTabSz="914400">
              <a:lnSpc>
                <a:spcPct val="90000"/>
              </a:lnSpc>
              <a:spcAft>
                <a:spcPts val="600"/>
              </a:spcAft>
              <a:buFont typeface="Arial" panose="020B0604020202020204" pitchFamily="34" charset="0"/>
              <a:buChar char="•"/>
            </a:pPr>
            <a:r>
              <a:rPr lang="en-US" sz="2200" b="1" dirty="0"/>
              <a:t>Kalinga is conquered by Ashoka the Great.</a:t>
            </a:r>
          </a:p>
          <a:p>
            <a:pPr marL="285750" indent="-228600" defTabSz="914400">
              <a:lnSpc>
                <a:spcPct val="90000"/>
              </a:lnSpc>
              <a:spcAft>
                <a:spcPts val="600"/>
              </a:spcAft>
              <a:buFont typeface="Arial" panose="020B0604020202020204" pitchFamily="34" charset="0"/>
              <a:buChar char="•"/>
            </a:pPr>
            <a:r>
              <a:rPr lang="en-US" sz="2200" b="1" dirty="0"/>
              <a:t>Ashoka is mortified by the death toll after the Battle of Kalinga. Over one hundred thousand lay dead and the rivers ran red with blood. Ashoka embraces Buddhism and begins a more peaceful, benevolent reign.</a:t>
            </a:r>
            <a:endParaRPr lang="en-US" sz="2200" b="1"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770" r="17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935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264 BCE</a:t>
            </a:r>
          </a:p>
          <a:p>
            <a:pPr marL="285750" indent="-228600" defTabSz="914400">
              <a:lnSpc>
                <a:spcPct val="90000"/>
              </a:lnSpc>
              <a:spcAft>
                <a:spcPts val="600"/>
              </a:spcAft>
              <a:buFont typeface="Arial" panose="020B0604020202020204" pitchFamily="34" charset="0"/>
              <a:buChar char="•"/>
            </a:pPr>
            <a:r>
              <a:rPr lang="en-US" dirty="0"/>
              <a:t>Carthaginians invade Sicily. </a:t>
            </a:r>
            <a:r>
              <a:rPr lang="en-US" dirty="0" err="1"/>
              <a:t>Hieron</a:t>
            </a:r>
            <a:r>
              <a:rPr lang="en-US" dirty="0"/>
              <a:t> II asks for Roman support.</a:t>
            </a:r>
          </a:p>
          <a:p>
            <a:pPr marL="285750" indent="-228600" defTabSz="914400">
              <a:lnSpc>
                <a:spcPct val="90000"/>
              </a:lnSpc>
              <a:spcAft>
                <a:spcPts val="600"/>
              </a:spcAft>
              <a:buFont typeface="Arial" panose="020B0604020202020204" pitchFamily="34" charset="0"/>
              <a:buChar char="•"/>
            </a:pPr>
            <a:r>
              <a:rPr lang="en-US" dirty="0"/>
              <a:t>Beginning of First Punic War. </a:t>
            </a:r>
            <a:r>
              <a:rPr lang="en-US" dirty="0" err="1"/>
              <a:t>Hieron</a:t>
            </a:r>
            <a:r>
              <a:rPr lang="en-US" dirty="0"/>
              <a:t> II acknowledged as King of Sicily by the Romans. Beginning of the Roman-Syracusan Alliance.</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4429" r="4431" b="3"/>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FB9EF24D-E1AA-4492-A342-7955A2A1A925}"/>
              </a:ext>
            </a:extLst>
          </p:cNvPr>
          <p:cNvSpPr txBox="1"/>
          <p:nvPr/>
        </p:nvSpPr>
        <p:spPr>
          <a:xfrm>
            <a:off x="236306" y="5956310"/>
            <a:ext cx="4079661" cy="523220"/>
          </a:xfrm>
          <a:prstGeom prst="rect">
            <a:avLst/>
          </a:prstGeom>
          <a:noFill/>
        </p:spPr>
        <p:txBody>
          <a:bodyPr wrap="square" rtlCol="0">
            <a:spAutoFit/>
          </a:bodyPr>
          <a:lstStyle/>
          <a:p>
            <a:r>
              <a:rPr lang="en-US" sz="1400" dirty="0"/>
              <a:t>*By now, Rome has conquered the Etruscans and has most of the Italian peninsula under its control.</a:t>
            </a:r>
          </a:p>
        </p:txBody>
      </p:sp>
    </p:spTree>
    <p:extLst>
      <p:ext uri="{BB962C8B-B14F-4D97-AF65-F5344CB8AC3E}">
        <p14:creationId xmlns:p14="http://schemas.microsoft.com/office/powerpoint/2010/main" val="30579932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262 BCE</a:t>
            </a:r>
          </a:p>
          <a:p>
            <a:pPr marL="285750" indent="-228600" defTabSz="914400">
              <a:lnSpc>
                <a:spcPct val="90000"/>
              </a:lnSpc>
              <a:spcAft>
                <a:spcPts val="600"/>
              </a:spcAft>
              <a:buFont typeface="Arial" panose="020B0604020202020204" pitchFamily="34" charset="0"/>
              <a:buChar char="•"/>
            </a:pPr>
            <a:r>
              <a:rPr lang="en-US" dirty="0"/>
              <a:t>Supported by the Ptolemaic navy and army, Athens rebels.</a:t>
            </a:r>
          </a:p>
          <a:p>
            <a:pPr marL="285750" indent="-228600" defTabSz="914400">
              <a:lnSpc>
                <a:spcPct val="90000"/>
              </a:lnSpc>
              <a:spcAft>
                <a:spcPts val="600"/>
              </a:spcAft>
              <a:buFont typeface="Arial" panose="020B0604020202020204" pitchFamily="34" charset="0"/>
              <a:buChar char="•"/>
            </a:pPr>
            <a:r>
              <a:rPr lang="en-US" dirty="0"/>
              <a:t>Antigonus tries to besiege the city but is defeated and forced to acknowledge an independent Athenian state.</a:t>
            </a:r>
          </a:p>
          <a:p>
            <a:pPr marL="285750" indent="-228600" defTabSz="914400">
              <a:lnSpc>
                <a:spcPct val="90000"/>
              </a:lnSpc>
              <a:spcAft>
                <a:spcPts val="600"/>
              </a:spcAft>
              <a:buFont typeface="Arial" panose="020B0604020202020204" pitchFamily="34" charset="0"/>
              <a:buChar char="•"/>
            </a:pPr>
            <a:r>
              <a:rPr lang="en-US" dirty="0"/>
              <a:t>Eumenes I of Pergamon defeats Antiochus and founds an independent kingdom.</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818" r="818"/>
          <a:stretch/>
        </p:blipFill>
        <p:spPr>
          <a:xfrm>
            <a:off x="5276088" y="640082"/>
            <a:ext cx="6276250" cy="5577838"/>
          </a:xfrm>
          <a:prstGeom prst="rect">
            <a:avLst/>
          </a:prstGeom>
          <a:effectLst/>
        </p:spPr>
      </p:pic>
    </p:spTree>
    <p:extLst>
      <p:ext uri="{BB962C8B-B14F-4D97-AF65-F5344CB8AC3E}">
        <p14:creationId xmlns:p14="http://schemas.microsoft.com/office/powerpoint/2010/main" val="9306423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91" r="2291"/>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18063" y="4856921"/>
            <a:ext cx="9565028" cy="124924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800" dirty="0">
                <a:latin typeface="+mj-lt"/>
              </a:rPr>
              <a:t>260 BCE</a:t>
            </a:r>
          </a:p>
          <a:p>
            <a:pPr marL="285750" indent="-228600" defTabSz="914400">
              <a:lnSpc>
                <a:spcPct val="90000"/>
              </a:lnSpc>
              <a:spcAft>
                <a:spcPts val="600"/>
              </a:spcAft>
              <a:buFont typeface="Arial" panose="020B0604020202020204" pitchFamily="34" charset="0"/>
              <a:buChar char="•"/>
            </a:pPr>
            <a:r>
              <a:rPr lang="en-US" dirty="0"/>
              <a:t>Qin overruns the state of Zhao.</a:t>
            </a:r>
          </a:p>
          <a:p>
            <a:pPr marL="285750" indent="-228600" defTabSz="914400">
              <a:lnSpc>
                <a:spcPct val="90000"/>
              </a:lnSpc>
              <a:spcAft>
                <a:spcPts val="600"/>
              </a:spcAft>
              <a:buFont typeface="Arial" panose="020B0604020202020204" pitchFamily="34" charset="0"/>
              <a:buChar char="•"/>
            </a:pPr>
            <a:r>
              <a:rPr lang="en-US" dirty="0"/>
              <a:t>The Great Western Exodus follows with several hundred thousand Zhao citizens migrating west, eventually settling in Central Asia and Baktria where they become Hellenic subjects.</a:t>
            </a:r>
          </a:p>
        </p:txBody>
      </p:sp>
    </p:spTree>
    <p:extLst>
      <p:ext uri="{BB962C8B-B14F-4D97-AF65-F5344CB8AC3E}">
        <p14:creationId xmlns:p14="http://schemas.microsoft.com/office/powerpoint/2010/main" val="4022570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319 BCE</a:t>
            </a:r>
          </a:p>
          <a:p>
            <a:pPr marL="285750" indent="-228600">
              <a:lnSpc>
                <a:spcPct val="90000"/>
              </a:lnSpc>
              <a:spcAft>
                <a:spcPts val="600"/>
              </a:spcAft>
              <a:buFont typeface="Arial" panose="020B0604020202020204" pitchFamily="34" charset="0"/>
              <a:buChar char="•"/>
            </a:pPr>
            <a:r>
              <a:rPr lang="en-US" sz="1900" dirty="0"/>
              <a:t>Megas Alexandros dies, poison is suspected to be the cause of death. He leaves behind several legitimate children by Roxana and </a:t>
            </a:r>
            <a:r>
              <a:rPr lang="en-US" sz="1900" dirty="0" err="1"/>
              <a:t>Stateira</a:t>
            </a:r>
            <a:r>
              <a:rPr lang="en-US" sz="1900" dirty="0"/>
              <a:t>, and several illegitimate ones widely acknowledged to be his.</a:t>
            </a:r>
          </a:p>
          <a:p>
            <a:pPr marL="285750" indent="-228600">
              <a:lnSpc>
                <a:spcPct val="90000"/>
              </a:lnSpc>
              <a:spcAft>
                <a:spcPts val="600"/>
              </a:spcAft>
              <a:buFont typeface="Arial" panose="020B0604020202020204" pitchFamily="34" charset="0"/>
              <a:buChar char="•"/>
            </a:pPr>
            <a:r>
              <a:rPr lang="en-US" sz="1900" dirty="0"/>
              <a:t>His son Alexandros IV is blinded in an accident and following unrest he is taken by his mother and loyal retainers to Cyprus.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3329" r="2332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67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980253" cy="4628272"/>
          </a:xfrm>
          <a:prstGeom prst="rect">
            <a:avLst/>
          </a:prstGeom>
        </p:spPr>
        <p:txBody>
          <a:bodyPr vert="horz" lIns="91440" tIns="45720" rIns="91440" bIns="45720" rtlCol="0" anchor="b">
            <a:normAutofit fontScale="92500" lnSpcReduction="10000"/>
          </a:bodyPr>
          <a:lstStyle/>
          <a:p>
            <a:pPr defTabSz="914400">
              <a:lnSpc>
                <a:spcPct val="90000"/>
              </a:lnSpc>
              <a:spcAft>
                <a:spcPts val="600"/>
              </a:spcAft>
            </a:pPr>
            <a:r>
              <a:rPr lang="en-US" sz="2900" dirty="0">
                <a:latin typeface="+mj-lt"/>
              </a:rPr>
              <a:t>255 BCE</a:t>
            </a:r>
          </a:p>
          <a:p>
            <a:pPr marL="285750" indent="-228600" algn="l" defTabSz="914400">
              <a:lnSpc>
                <a:spcPct val="90000"/>
              </a:lnSpc>
              <a:spcAft>
                <a:spcPts val="600"/>
              </a:spcAft>
              <a:buFont typeface="Arial" panose="020B0604020202020204" pitchFamily="34" charset="0"/>
              <a:buChar char="•"/>
            </a:pPr>
            <a:r>
              <a:rPr lang="en-US" sz="1900" dirty="0"/>
              <a:t>Diodotus, Satrap of Baktria, rebels and establishes an independent kingdom. His dominions are expanded with the help of the Zhao refugees and Galatian military colonies.</a:t>
            </a:r>
          </a:p>
          <a:p>
            <a:pPr marL="285750" indent="-228600" algn="l" defTabSz="914400">
              <a:lnSpc>
                <a:spcPct val="90000"/>
              </a:lnSpc>
              <a:spcAft>
                <a:spcPts val="600"/>
              </a:spcAft>
              <a:buFont typeface="Arial" panose="020B0604020202020204" pitchFamily="34" charset="0"/>
              <a:buChar char="•"/>
            </a:pPr>
            <a:r>
              <a:rPr lang="en-US" sz="1900" b="1" dirty="0"/>
              <a:t>Ashoka the Great sends Buddhist missionaries in all directions, particularly towards the Hellenistic satrapies in the west.</a:t>
            </a:r>
          </a:p>
          <a:p>
            <a:pPr marL="285750" indent="-228600" algn="l" defTabSz="914400">
              <a:lnSpc>
                <a:spcPct val="90000"/>
              </a:lnSpc>
              <a:spcAft>
                <a:spcPts val="600"/>
              </a:spcAft>
              <a:buFont typeface="Arial" panose="020B0604020202020204" pitchFamily="34" charset="0"/>
              <a:buChar char="•"/>
            </a:pPr>
            <a:r>
              <a:rPr lang="en-US" sz="1900" b="1" dirty="0"/>
              <a:t>Buddhism starts to become the dominant faith of India.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2723"/>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97EC8A-B715-48E2-A796-6DDA0FC6C313}"/>
              </a:ext>
            </a:extLst>
          </p:cNvPr>
          <p:cNvSpPr txBox="1"/>
          <p:nvPr/>
        </p:nvSpPr>
        <p:spPr>
          <a:xfrm>
            <a:off x="4038598" y="5085470"/>
            <a:ext cx="7704762" cy="1107996"/>
          </a:xfrm>
          <a:prstGeom prst="rect">
            <a:avLst/>
          </a:prstGeom>
          <a:noFill/>
        </p:spPr>
        <p:txBody>
          <a:bodyPr wrap="square" rtlCol="0">
            <a:spAutoFit/>
          </a:bodyPr>
          <a:lstStyle/>
          <a:p>
            <a:r>
              <a:rPr lang="en-US" sz="1400" dirty="0"/>
              <a:t>*Sri Lanka is the main hotbed of Buddhism in the south of India. Most of Tamilakam keeps their Brahmanical beliefs, although several Buddhist stupas and viharas are erected there.</a:t>
            </a:r>
          </a:p>
          <a:p>
            <a:endParaRPr lang="en-US" sz="1000" dirty="0"/>
          </a:p>
          <a:p>
            <a:r>
              <a:rPr lang="en-US" sz="1400" dirty="0"/>
              <a:t>**In the Far East, Qin has grown slightly; the Warring States period in Lux Invicta happens earlier than it does in our timeline.</a:t>
            </a:r>
          </a:p>
        </p:txBody>
      </p:sp>
    </p:spTree>
    <p:extLst>
      <p:ext uri="{BB962C8B-B14F-4D97-AF65-F5344CB8AC3E}">
        <p14:creationId xmlns:p14="http://schemas.microsoft.com/office/powerpoint/2010/main" val="391237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6799" r="13682" b="1"/>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595902"/>
            <a:ext cx="2942813" cy="4643918"/>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400" b="1" dirty="0">
                <a:latin typeface="+mj-lt"/>
              </a:rPr>
              <a:t>250 BCE</a:t>
            </a:r>
          </a:p>
          <a:p>
            <a:pPr marL="285750" indent="-228600" defTabSz="914400">
              <a:lnSpc>
                <a:spcPct val="90000"/>
              </a:lnSpc>
              <a:spcAft>
                <a:spcPts val="600"/>
              </a:spcAft>
              <a:buFont typeface="Arial" panose="020B0604020202020204" pitchFamily="34" charset="0"/>
              <a:buChar char="•"/>
            </a:pPr>
            <a:r>
              <a:rPr lang="en-US" b="1" dirty="0"/>
              <a:t>Ashoka the Great constructs a temple and the Diamond Throne at Bodh Gaya where the Buddha was said to have attained enlightenment.</a:t>
            </a:r>
          </a:p>
          <a:p>
            <a:pPr marL="285750" indent="-228600" defTabSz="914400">
              <a:lnSpc>
                <a:spcPct val="90000"/>
              </a:lnSpc>
              <a:spcAft>
                <a:spcPts val="600"/>
              </a:spcAft>
              <a:buFont typeface="Arial" panose="020B0604020202020204" pitchFamily="34" charset="0"/>
              <a:buChar char="•"/>
            </a:pPr>
            <a:r>
              <a:rPr lang="en-US" b="1" dirty="0"/>
              <a:t>The nine-year-old King Zheng of Qin accepts the unconditional surrender of Qi, completing the unification of China. He is coronated Qin Shi Huang (“First Emperor of Qin”) in his capital of Xianyang.</a:t>
            </a:r>
          </a:p>
          <a:p>
            <a:pPr marL="285750" indent="-228600" defTabSz="914400">
              <a:lnSpc>
                <a:spcPct val="90000"/>
              </a:lnSpc>
              <a:spcAft>
                <a:spcPts val="600"/>
              </a:spcAft>
              <a:buFont typeface="Arial" panose="020B0604020202020204" pitchFamily="34" charset="0"/>
              <a:buChar char="•"/>
            </a:pPr>
            <a:r>
              <a:rPr lang="en-US" b="1" dirty="0"/>
              <a:t>End of the Warring States period and beginning of the Qin dynasty.</a:t>
            </a:r>
          </a:p>
        </p:txBody>
      </p:sp>
      <p:sp>
        <p:nvSpPr>
          <p:cNvPr id="54" name="Rectangle 5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E28A58-DC20-43F0-B517-1560E2B5E01C}"/>
              </a:ext>
            </a:extLst>
          </p:cNvPr>
          <p:cNvSpPr txBox="1"/>
          <p:nvPr/>
        </p:nvSpPr>
        <p:spPr>
          <a:xfrm>
            <a:off x="8482629" y="5239820"/>
            <a:ext cx="3263939" cy="954107"/>
          </a:xfrm>
          <a:prstGeom prst="rect">
            <a:avLst/>
          </a:prstGeom>
          <a:noFill/>
        </p:spPr>
        <p:txBody>
          <a:bodyPr wrap="square" rtlCol="0">
            <a:spAutoFit/>
          </a:bodyPr>
          <a:lstStyle/>
          <a:p>
            <a:r>
              <a:rPr lang="en-US" sz="1400" dirty="0"/>
              <a:t>*For age-related reasons, Qin Shi Huang did not conquer the other states on his own – though he did study closely under his regent </a:t>
            </a:r>
            <a:r>
              <a:rPr lang="en-US" sz="1400" dirty="0" err="1"/>
              <a:t>Lü</a:t>
            </a:r>
            <a:r>
              <a:rPr lang="en-US" sz="1400" dirty="0"/>
              <a:t> </a:t>
            </a:r>
            <a:r>
              <a:rPr lang="en-US" sz="1400" dirty="0" err="1"/>
              <a:t>Buwei</a:t>
            </a:r>
            <a:r>
              <a:rPr lang="en-US" sz="1400" dirty="0"/>
              <a:t>.</a:t>
            </a:r>
          </a:p>
        </p:txBody>
      </p:sp>
    </p:spTree>
    <p:extLst>
      <p:ext uri="{BB962C8B-B14F-4D97-AF65-F5344CB8AC3E}">
        <p14:creationId xmlns:p14="http://schemas.microsoft.com/office/powerpoint/2010/main" val="27702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383" b="11808"/>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63" name="Group 6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64" name="Freeform: Shape 6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195209" y="4619339"/>
            <a:ext cx="5900791" cy="1904752"/>
          </a:xfrm>
          <a:prstGeom prst="rect">
            <a:avLst/>
          </a:prstGeom>
        </p:spPr>
        <p:txBody>
          <a:bodyPr vert="horz" lIns="91440" tIns="45720" rIns="91440" bIns="45720" rtlCol="0">
            <a:normAutofit/>
          </a:bodyPr>
          <a:lstStyle/>
          <a:p>
            <a:pPr defTabSz="914400">
              <a:lnSpc>
                <a:spcPct val="90000"/>
              </a:lnSpc>
              <a:spcAft>
                <a:spcPts val="600"/>
              </a:spcAft>
            </a:pPr>
            <a:r>
              <a:rPr lang="en-US" sz="2000" b="1" dirty="0">
                <a:solidFill>
                  <a:schemeClr val="bg1">
                    <a:alpha val="80000"/>
                  </a:schemeClr>
                </a:solidFill>
                <a:latin typeface="+mj-lt"/>
              </a:rPr>
              <a:t>246 BCE</a:t>
            </a:r>
          </a:p>
          <a:p>
            <a:pPr marL="285750" indent="-228600" defTabSz="914400">
              <a:lnSpc>
                <a:spcPct val="90000"/>
              </a:lnSpc>
              <a:spcAft>
                <a:spcPts val="600"/>
              </a:spcAft>
              <a:buFont typeface="Arial" panose="020B0604020202020204" pitchFamily="34" charset="0"/>
              <a:buChar char="•"/>
            </a:pPr>
            <a:r>
              <a:rPr lang="en-US" sz="1400" dirty="0">
                <a:solidFill>
                  <a:schemeClr val="bg1">
                    <a:alpha val="80000"/>
                  </a:schemeClr>
                </a:solidFill>
              </a:rPr>
              <a:t>Diodotus marries the sister of Seleukos II </a:t>
            </a:r>
            <a:r>
              <a:rPr lang="en-US" sz="1400" dirty="0" err="1">
                <a:solidFill>
                  <a:schemeClr val="bg1">
                    <a:alpha val="80000"/>
                  </a:schemeClr>
                </a:solidFill>
              </a:rPr>
              <a:t>Callinicus</a:t>
            </a:r>
            <a:r>
              <a:rPr lang="en-US" sz="1400" dirty="0">
                <a:solidFill>
                  <a:schemeClr val="bg1">
                    <a:alpha val="80000"/>
                  </a:schemeClr>
                </a:solidFill>
              </a:rPr>
              <a:t> as his dominion over Baktria is confirmed.</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Shi Huang attempts to invade the Yue tribes south of Sichuan but suffers heavy losses against the guerrilla tactics used by the Yue soldiers.</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eventually withdraws, but not before beginning construction of a canal connecting the Yellow and Pearl river systems.</a:t>
            </a:r>
          </a:p>
        </p:txBody>
      </p:sp>
      <p:sp>
        <p:nvSpPr>
          <p:cNvPr id="5" name="TextBox 4">
            <a:extLst>
              <a:ext uri="{FF2B5EF4-FFF2-40B4-BE49-F238E27FC236}">
                <a16:creationId xmlns:a16="http://schemas.microsoft.com/office/drawing/2014/main" id="{3982180C-1337-4672-90A8-C56DA1D14D58}"/>
              </a:ext>
            </a:extLst>
          </p:cNvPr>
          <p:cNvSpPr txBox="1"/>
          <p:nvPr/>
        </p:nvSpPr>
        <p:spPr>
          <a:xfrm>
            <a:off x="7048072" y="4705564"/>
            <a:ext cx="4787757" cy="1169551"/>
          </a:xfrm>
          <a:prstGeom prst="rect">
            <a:avLst/>
          </a:prstGeom>
          <a:noFill/>
        </p:spPr>
        <p:txBody>
          <a:bodyPr wrap="square" rtlCol="0">
            <a:spAutoFit/>
          </a:bodyPr>
          <a:lstStyle/>
          <a:p>
            <a:r>
              <a:rPr lang="en-US" sz="1400" dirty="0">
                <a:solidFill>
                  <a:schemeClr val="bg1"/>
                </a:solidFill>
              </a:rPr>
              <a:t>*Qin makes minor gains in Sichuan which they keep.</a:t>
            </a:r>
          </a:p>
          <a:p>
            <a:endParaRPr lang="en-US" sz="1200" dirty="0">
              <a:solidFill>
                <a:schemeClr val="bg1"/>
              </a:solidFill>
            </a:endParaRPr>
          </a:p>
          <a:p>
            <a:r>
              <a:rPr lang="en-US" sz="1400" dirty="0">
                <a:solidFill>
                  <a:schemeClr val="bg1"/>
                </a:solidFill>
              </a:rPr>
              <a:t>**The tribes in the area of the </a:t>
            </a:r>
            <a:r>
              <a:rPr lang="en-US" sz="1400" dirty="0" err="1">
                <a:solidFill>
                  <a:schemeClr val="bg1"/>
                </a:solidFill>
              </a:rPr>
              <a:t>Lingqu</a:t>
            </a:r>
            <a:r>
              <a:rPr lang="en-US" sz="1400" dirty="0">
                <a:solidFill>
                  <a:schemeClr val="bg1"/>
                </a:solidFill>
              </a:rPr>
              <a:t> Canal are not a unified kingdom yet, but this will eventually happen with the Nanyue during the Han dynasty.</a:t>
            </a:r>
          </a:p>
        </p:txBody>
      </p:sp>
    </p:spTree>
    <p:extLst>
      <p:ext uri="{BB962C8B-B14F-4D97-AF65-F5344CB8AC3E}">
        <p14:creationId xmlns:p14="http://schemas.microsoft.com/office/powerpoint/2010/main" val="137629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400" b="1" dirty="0">
                <a:latin typeface="+mj-lt"/>
              </a:rPr>
              <a:t>243 BCE</a:t>
            </a:r>
          </a:p>
          <a:p>
            <a:pPr marL="285750" indent="-228600" defTabSz="914400">
              <a:lnSpc>
                <a:spcPct val="90000"/>
              </a:lnSpc>
              <a:spcAft>
                <a:spcPts val="600"/>
              </a:spcAft>
              <a:buFont typeface="Arial" panose="020B0604020202020204" pitchFamily="34" charset="0"/>
              <a:buChar char="•"/>
            </a:pPr>
            <a:r>
              <a:rPr lang="en-US" dirty="0"/>
              <a:t>Agis IV reforms the Spartan state under a new </a:t>
            </a:r>
            <a:r>
              <a:rPr lang="en-US" dirty="0" err="1"/>
              <a:t>Lycurgan</a:t>
            </a:r>
            <a:r>
              <a:rPr lang="en-US" dirty="0"/>
              <a:t> model. The entire Peloponnesus is turned into a militaristic state, with all </a:t>
            </a:r>
            <a:r>
              <a:rPr lang="en-US" dirty="0" err="1"/>
              <a:t>Hellens</a:t>
            </a:r>
            <a:r>
              <a:rPr lang="en-US" dirty="0"/>
              <a:t> gaining citizenship and with all young men being enrolled into the new Agoge system.</a:t>
            </a:r>
          </a:p>
          <a:p>
            <a:pPr marL="285750" indent="-228600" defTabSz="914400">
              <a:lnSpc>
                <a:spcPct val="90000"/>
              </a:lnSpc>
              <a:spcAft>
                <a:spcPts val="600"/>
              </a:spcAft>
              <a:buFont typeface="Arial" panose="020B0604020202020204" pitchFamily="34" charset="0"/>
              <a:buChar char="•"/>
            </a:pPr>
            <a:r>
              <a:rPr lang="en-US" dirty="0"/>
              <a:t>A defensive alliance is formed with the Athenians against potential Makedonian invasion.</a:t>
            </a:r>
            <a:endParaRPr lang="en-US" b="1" dirty="0"/>
          </a:p>
        </p:txBody>
      </p:sp>
      <p:sp>
        <p:nvSpPr>
          <p:cNvPr id="77"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0364"/>
          <a:stretch/>
        </p:blipFill>
        <p:spPr>
          <a:xfrm>
            <a:off x="5276088" y="640082"/>
            <a:ext cx="6276250" cy="5577838"/>
          </a:xfrm>
          <a:prstGeom prst="rect">
            <a:avLst/>
          </a:prstGeom>
          <a:effectLst/>
        </p:spPr>
      </p:pic>
      <p:sp>
        <p:nvSpPr>
          <p:cNvPr id="5" name="TextBox 4">
            <a:extLst>
              <a:ext uri="{FF2B5EF4-FFF2-40B4-BE49-F238E27FC236}">
                <a16:creationId xmlns:a16="http://schemas.microsoft.com/office/drawing/2014/main" id="{3982180C-1337-4672-90A8-C56DA1D14D58}"/>
              </a:ext>
            </a:extLst>
          </p:cNvPr>
          <p:cNvSpPr txBox="1"/>
          <p:nvPr/>
        </p:nvSpPr>
        <p:spPr>
          <a:xfrm>
            <a:off x="88570" y="360375"/>
            <a:ext cx="4227397" cy="1677382"/>
          </a:xfrm>
          <a:prstGeom prst="rect">
            <a:avLst/>
          </a:prstGeom>
          <a:noFill/>
        </p:spPr>
        <p:txBody>
          <a:bodyPr wrap="square" rtlCol="0">
            <a:spAutoFit/>
          </a:bodyPr>
          <a:lstStyle/>
          <a:p>
            <a:pPr>
              <a:spcAft>
                <a:spcPts val="600"/>
              </a:spcAft>
            </a:pPr>
            <a:r>
              <a:rPr lang="en-US" sz="1400" dirty="0"/>
              <a:t>*Ptolemy II lost lands in Asia Minor to the Seleukids in the Second Syrian War. He also died in 246 BCE and was succeeded by Ptolemy III Euergetes without incident.</a:t>
            </a:r>
          </a:p>
          <a:p>
            <a:pPr>
              <a:spcAft>
                <a:spcPts val="600"/>
              </a:spcAft>
            </a:pPr>
            <a:r>
              <a:rPr lang="en-US" sz="1400" dirty="0"/>
              <a:t>**While Seleukos II was occupied fighting Ptolemy, his brother Antiochus </a:t>
            </a:r>
            <a:r>
              <a:rPr lang="en-US" sz="1400" dirty="0" err="1"/>
              <a:t>Hierax</a:t>
            </a:r>
            <a:r>
              <a:rPr lang="en-US" sz="1400" dirty="0"/>
              <a:t> declares himself King of Syria in 245 BCE and claims Asia Minor for himself. Seleukos II has no choice but to accept… for now.</a:t>
            </a:r>
          </a:p>
        </p:txBody>
      </p:sp>
    </p:spTree>
    <p:extLst>
      <p:ext uri="{BB962C8B-B14F-4D97-AF65-F5344CB8AC3E}">
        <p14:creationId xmlns:p14="http://schemas.microsoft.com/office/powerpoint/2010/main" val="312372462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640082"/>
            <a:ext cx="3667036" cy="5577839"/>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241 BCE</a:t>
            </a:r>
          </a:p>
          <a:p>
            <a:pPr marL="285750" indent="-228600" defTabSz="914400">
              <a:lnSpc>
                <a:spcPct val="90000"/>
              </a:lnSpc>
              <a:spcAft>
                <a:spcPts val="600"/>
              </a:spcAft>
              <a:buFont typeface="Arial" panose="020B0604020202020204" pitchFamily="34" charset="0"/>
              <a:buChar char="•"/>
            </a:pPr>
            <a:r>
              <a:rPr lang="en-US" sz="2000" dirty="0"/>
              <a:t>Carthage is defeated by the Roman-Syracusan alliance in the Battle of the </a:t>
            </a:r>
            <a:r>
              <a:rPr lang="en-US" sz="2000" dirty="0" err="1"/>
              <a:t>Aegates</a:t>
            </a:r>
            <a:r>
              <a:rPr lang="en-US" sz="2000" dirty="0"/>
              <a:t> Islands.</a:t>
            </a:r>
          </a:p>
          <a:p>
            <a:pPr marL="285750" indent="-228600" defTabSz="914400">
              <a:lnSpc>
                <a:spcPct val="90000"/>
              </a:lnSpc>
              <a:spcAft>
                <a:spcPts val="600"/>
              </a:spcAft>
              <a:buFont typeface="Arial" panose="020B0604020202020204" pitchFamily="34" charset="0"/>
              <a:buChar char="•"/>
            </a:pPr>
            <a:r>
              <a:rPr lang="en-US" sz="2000" dirty="0"/>
              <a:t>The First Punic War ends, Carthage renouncing all its claims on Sicily. Syracusan dominion of Sicily is confirmed.</a:t>
            </a:r>
          </a:p>
          <a:p>
            <a:pPr marL="285750" indent="-228600" defTabSz="914400">
              <a:lnSpc>
                <a:spcPct val="90000"/>
              </a:lnSpc>
              <a:spcAft>
                <a:spcPts val="600"/>
              </a:spcAft>
              <a:buFont typeface="Arial" panose="020B0604020202020204" pitchFamily="34" charset="0"/>
              <a:buChar char="•"/>
            </a:pPr>
            <a:r>
              <a:rPr lang="en-US" sz="2000" dirty="0"/>
              <a:t>An Eternal Alliance Treaty is signed between Rome and Syracuse, and a Roman legion (supported by Syracusan taxes) is stationed in Sicily.</a:t>
            </a:r>
            <a:endParaRPr lang="en-US" sz="2000" b="1" dirty="0"/>
          </a:p>
        </p:txBody>
      </p:sp>
      <p:sp>
        <p:nvSpPr>
          <p:cNvPr id="82" name="Rectangle 8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3359" r="-6" b="9986"/>
          <a:stretch/>
        </p:blipFill>
        <p:spPr>
          <a:xfrm>
            <a:off x="5276088" y="640082"/>
            <a:ext cx="6276250" cy="5577838"/>
          </a:xfrm>
          <a:prstGeom prst="rect">
            <a:avLst/>
          </a:prstGeom>
          <a:effectLst/>
        </p:spPr>
      </p:pic>
    </p:spTree>
    <p:extLst>
      <p:ext uri="{BB962C8B-B14F-4D97-AF65-F5344CB8AC3E}">
        <p14:creationId xmlns:p14="http://schemas.microsoft.com/office/powerpoint/2010/main" val="233142559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2B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 b="333"/>
          <a:stretch/>
        </p:blipFill>
        <p:spPr>
          <a:xfrm>
            <a:off x="327547" y="2454903"/>
            <a:ext cx="7058306" cy="4080254"/>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defTabSz="914400">
              <a:lnSpc>
                <a:spcPct val="90000"/>
              </a:lnSpc>
              <a:spcAft>
                <a:spcPts val="600"/>
              </a:spcAft>
            </a:pPr>
            <a:r>
              <a:rPr lang="en-US" sz="2400" b="1" dirty="0">
                <a:solidFill>
                  <a:srgbClr val="FFFFFF"/>
                </a:solidFill>
                <a:latin typeface="+mj-lt"/>
              </a:rPr>
              <a:t>237 BCE</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The </a:t>
            </a:r>
            <a:r>
              <a:rPr lang="en-US" sz="2000" dirty="0" err="1">
                <a:solidFill>
                  <a:srgbClr val="FFFFFF"/>
                </a:solidFill>
              </a:rPr>
              <a:t>Parni</a:t>
            </a:r>
            <a:r>
              <a:rPr lang="en-US" sz="2000" dirty="0">
                <a:solidFill>
                  <a:srgbClr val="FFFFFF"/>
                </a:solidFill>
              </a:rPr>
              <a:t> King Arsaces invades and conquers the Seleukid Satrapy of Parthia.</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Seleukos II </a:t>
            </a:r>
            <a:r>
              <a:rPr lang="en-US" sz="2000" dirty="0" err="1">
                <a:solidFill>
                  <a:srgbClr val="FFFFFF"/>
                </a:solidFill>
              </a:rPr>
              <a:t>Callinicus</a:t>
            </a:r>
            <a:r>
              <a:rPr lang="en-US" sz="2000" dirty="0">
                <a:solidFill>
                  <a:srgbClr val="FFFFFF"/>
                </a:solidFill>
              </a:rPr>
              <a:t> is taken prisoner.</a:t>
            </a:r>
            <a:endParaRPr lang="en-US" sz="2000" b="1" dirty="0">
              <a:solidFill>
                <a:srgbClr val="FFFFFF"/>
              </a:solidFill>
            </a:endParaRPr>
          </a:p>
        </p:txBody>
      </p:sp>
      <p:sp>
        <p:nvSpPr>
          <p:cNvPr id="2" name="TextBox 1">
            <a:extLst>
              <a:ext uri="{FF2B5EF4-FFF2-40B4-BE49-F238E27FC236}">
                <a16:creationId xmlns:a16="http://schemas.microsoft.com/office/drawing/2014/main" id="{B4300520-0834-4B66-8C44-541E4356DA46}"/>
              </a:ext>
            </a:extLst>
          </p:cNvPr>
          <p:cNvSpPr txBox="1"/>
          <p:nvPr/>
        </p:nvSpPr>
        <p:spPr>
          <a:xfrm>
            <a:off x="8029319" y="4765642"/>
            <a:ext cx="3424739" cy="1384995"/>
          </a:xfrm>
          <a:prstGeom prst="rect">
            <a:avLst/>
          </a:prstGeom>
          <a:noFill/>
        </p:spPr>
        <p:txBody>
          <a:bodyPr wrap="square" rtlCol="0">
            <a:spAutoFit/>
          </a:bodyPr>
          <a:lstStyle/>
          <a:p>
            <a:pPr>
              <a:spcAft>
                <a:spcPts val="600"/>
              </a:spcAft>
            </a:pPr>
            <a:r>
              <a:rPr lang="en-US" sz="1400" dirty="0">
                <a:solidFill>
                  <a:schemeClr val="bg2"/>
                </a:solidFill>
              </a:rPr>
              <a:t>*It also stands to mention that </a:t>
            </a:r>
            <a:r>
              <a:rPr lang="en-US" sz="1400" dirty="0" err="1">
                <a:solidFill>
                  <a:schemeClr val="bg2"/>
                </a:solidFill>
              </a:rPr>
              <a:t>Ptolemaioi</a:t>
            </a:r>
            <a:r>
              <a:rPr lang="en-US" sz="1400" dirty="0">
                <a:solidFill>
                  <a:schemeClr val="bg2"/>
                </a:solidFill>
              </a:rPr>
              <a:t> made gains against the Seleukids in the Third Syrian War, retaining </a:t>
            </a:r>
            <a:r>
              <a:rPr lang="en-US" sz="1400" dirty="0" err="1">
                <a:solidFill>
                  <a:schemeClr val="bg2"/>
                </a:solidFill>
              </a:rPr>
              <a:t>Ephesos</a:t>
            </a:r>
            <a:r>
              <a:rPr lang="en-US" sz="1400" dirty="0">
                <a:solidFill>
                  <a:schemeClr val="bg2"/>
                </a:solidFill>
              </a:rPr>
              <a:t> and Seleukeia Pieria near Antiocheia. This will ultimately be the main cause of the Fourth Syrian War in 219 BCE.</a:t>
            </a:r>
          </a:p>
        </p:txBody>
      </p:sp>
    </p:spTree>
    <p:extLst>
      <p:ext uri="{BB962C8B-B14F-4D97-AF65-F5344CB8AC3E}">
        <p14:creationId xmlns:p14="http://schemas.microsoft.com/office/powerpoint/2010/main" val="37092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000" b="1" dirty="0">
                <a:latin typeface="+mj-lt"/>
              </a:rPr>
              <a:t>232 BCE</a:t>
            </a:r>
          </a:p>
          <a:p>
            <a:pPr marL="285750" indent="-228600" defTabSz="914400">
              <a:lnSpc>
                <a:spcPct val="90000"/>
              </a:lnSpc>
              <a:spcAft>
                <a:spcPts val="600"/>
              </a:spcAft>
              <a:buFont typeface="Arial" panose="020B0604020202020204" pitchFamily="34" charset="0"/>
              <a:buChar char="•"/>
            </a:pPr>
            <a:r>
              <a:rPr lang="en-US" sz="2400" b="1" dirty="0"/>
              <a:t>Ashoka the Great is ambushed by Hindu fanatics and drowned in the Ganges River.</a:t>
            </a:r>
          </a:p>
          <a:p>
            <a:pPr marL="285750" indent="-228600" defTabSz="914400">
              <a:lnSpc>
                <a:spcPct val="90000"/>
              </a:lnSpc>
              <a:spcAft>
                <a:spcPts val="600"/>
              </a:spcAft>
              <a:buFont typeface="Arial" panose="020B0604020202020204" pitchFamily="34" charset="0"/>
              <a:buChar char="•"/>
            </a:pPr>
            <a:r>
              <a:rPr lang="en-US" sz="2400" b="1" dirty="0"/>
              <a:t>The empire falls into chaos as several kings in central and southern India and all the Hellenic satraps in Sindhia declare independence. His son and heir Dasharatha struggles to restore order.</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123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04304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20554" b="20554"/>
          <a:stretch/>
        </p:blipFill>
        <p:spPr>
          <a:xfrm>
            <a:off x="579264" y="365141"/>
            <a:ext cx="6288262" cy="3063875"/>
          </a:xfrm>
          <a:prstGeom prst="rect">
            <a:avLst/>
          </a:prstGeom>
        </p:spPr>
      </p:pic>
      <p:sp useBgFill="1">
        <p:nvSpPr>
          <p:cNvPr id="98" name="Rectangle 97">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360563" y="3849688"/>
            <a:ext cx="3315810" cy="2105025"/>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sz="1900" dirty="0">
                <a:latin typeface="+mj-lt"/>
              </a:rPr>
              <a:t>230 BCE</a:t>
            </a:r>
          </a:p>
          <a:p>
            <a:pPr marL="285750" indent="-228600" defTabSz="914400">
              <a:lnSpc>
                <a:spcPct val="90000"/>
              </a:lnSpc>
              <a:spcAft>
                <a:spcPts val="600"/>
              </a:spcAft>
              <a:buFont typeface="Arial" panose="020B0604020202020204" pitchFamily="34" charset="0"/>
              <a:buChar char="•"/>
            </a:pPr>
            <a:r>
              <a:rPr lang="en-US" sz="1400" dirty="0"/>
              <a:t>Attalus I Soter of Pergamon defeats the Galatian invasion of Pergamon. He marries the Galatian princess </a:t>
            </a:r>
            <a:r>
              <a:rPr lang="en-US" sz="1400" dirty="0" err="1"/>
              <a:t>Berena</a:t>
            </a:r>
            <a:r>
              <a:rPr lang="en-US" sz="1400" dirty="0"/>
              <a:t> and an alliance is formed between the Galatians and Pergamon.</a:t>
            </a:r>
          </a:p>
          <a:p>
            <a:pPr marL="285750" indent="-228600" defTabSz="914400">
              <a:lnSpc>
                <a:spcPct val="90000"/>
              </a:lnSpc>
              <a:spcAft>
                <a:spcPts val="600"/>
              </a:spcAft>
              <a:buFont typeface="Arial" panose="020B0604020202020204" pitchFamily="34" charset="0"/>
              <a:buChar char="•"/>
            </a:pPr>
            <a:r>
              <a:rPr lang="en-US" sz="1400" b="1" dirty="0"/>
              <a:t>King </a:t>
            </a:r>
            <a:r>
              <a:rPr lang="en-US" sz="1400" b="1" dirty="0" err="1"/>
              <a:t>Kubera</a:t>
            </a:r>
            <a:r>
              <a:rPr lang="en-US" sz="1400" b="1" dirty="0"/>
              <a:t> of Bhattiprolu joins the rebellion against the Maurya. The resulting geographic isolation allows rebel factions to consolidate power in Karnataka.</a:t>
            </a:r>
          </a:p>
        </p:txBody>
      </p:sp>
      <p:pic>
        <p:nvPicPr>
          <p:cNvPr id="8" name="Picture 7" descr="Map&#10;&#10;Description automatically generated">
            <a:extLst>
              <a:ext uri="{FF2B5EF4-FFF2-40B4-BE49-F238E27FC236}">
                <a16:creationId xmlns:a16="http://schemas.microsoft.com/office/drawing/2014/main" id="{26229E2D-1CAB-422C-BDCD-21FF6BBF4947}"/>
              </a:ext>
            </a:extLst>
          </p:cNvPr>
          <p:cNvPicPr>
            <a:picLocks noChangeAspect="1"/>
          </p:cNvPicPr>
          <p:nvPr/>
        </p:nvPicPr>
        <p:blipFill rotWithShape="1">
          <a:blip r:embed="rId4"/>
          <a:srcRect l="5042" r="8771" b="3"/>
          <a:stretch/>
        </p:blipFill>
        <p:spPr>
          <a:xfrm>
            <a:off x="7048500" y="365109"/>
            <a:ext cx="4621006" cy="5811838"/>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586502" y="3754111"/>
            <a:ext cx="2594228" cy="2200602"/>
          </a:xfrm>
          <a:prstGeom prst="rect">
            <a:avLst/>
          </a:prstGeom>
          <a:noFill/>
        </p:spPr>
        <p:txBody>
          <a:bodyPr wrap="square" rtlCol="0">
            <a:spAutoFit/>
          </a:bodyPr>
          <a:lstStyle/>
          <a:p>
            <a:pPr>
              <a:spcAft>
                <a:spcPts val="600"/>
              </a:spcAft>
            </a:pPr>
            <a:r>
              <a:rPr lang="en-US" sz="1200" dirty="0"/>
              <a:t>*In Egypt, Ptolemy III builds the Temple of Horus, boosting the influence of ancient Egyptian religion within his empire.</a:t>
            </a:r>
            <a:endParaRPr lang="en-US" sz="300" dirty="0"/>
          </a:p>
          <a:p>
            <a:pPr>
              <a:spcAft>
                <a:spcPts val="600"/>
              </a:spcAft>
            </a:pPr>
            <a:r>
              <a:rPr lang="en-US" sz="1200" dirty="0"/>
              <a:t>**The Roman navy occupies the island of Corfu in an effort to curb Illyrian piracy on their trade fleets. This does not result in war with </a:t>
            </a:r>
            <a:r>
              <a:rPr lang="en-US" sz="1200" dirty="0" err="1"/>
              <a:t>Makedon</a:t>
            </a:r>
            <a:r>
              <a:rPr lang="en-US" sz="1200" dirty="0"/>
              <a:t>, as the island had been previously taken by Illyrian pirates and its Greek inhabitants expelled.</a:t>
            </a:r>
          </a:p>
        </p:txBody>
      </p:sp>
    </p:spTree>
    <p:extLst>
      <p:ext uri="{BB962C8B-B14F-4D97-AF65-F5344CB8AC3E}">
        <p14:creationId xmlns:p14="http://schemas.microsoft.com/office/powerpoint/2010/main" val="1522626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Freeform: Shape 127">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l="3157" r="7137" b="-6"/>
          <a:stretch/>
        </p:blipFill>
        <p:spPr>
          <a:xfrm>
            <a:off x="841248" y="604158"/>
            <a:ext cx="6049941" cy="435011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7534655" y="601315"/>
            <a:ext cx="3432809" cy="4384342"/>
          </a:xfrm>
          <a:prstGeom prst="rect">
            <a:avLst/>
          </a:prstGeom>
        </p:spPr>
        <p:txBody>
          <a:bodyPr vert="horz" lIns="91440" tIns="45720" rIns="91440" bIns="45720" rtlCol="0" anchor="ctr">
            <a:normAutofit/>
          </a:bodyPr>
          <a:lstStyle/>
          <a:p>
            <a:pPr defTabSz="914400">
              <a:lnSpc>
                <a:spcPct val="90000"/>
              </a:lnSpc>
              <a:spcAft>
                <a:spcPts val="600"/>
              </a:spcAft>
            </a:pPr>
            <a:r>
              <a:rPr lang="en-US" sz="3200" dirty="0">
                <a:latin typeface="+mj-lt"/>
              </a:rPr>
              <a:t>228 BCE</a:t>
            </a:r>
          </a:p>
          <a:p>
            <a:pPr marL="285750" indent="-228600" defTabSz="914400">
              <a:lnSpc>
                <a:spcPct val="90000"/>
              </a:lnSpc>
              <a:spcAft>
                <a:spcPts val="600"/>
              </a:spcAft>
              <a:buFont typeface="Arial" panose="020B0604020202020204" pitchFamily="34" charset="0"/>
              <a:buChar char="•"/>
            </a:pPr>
            <a:r>
              <a:rPr lang="en-US" sz="2400" dirty="0"/>
              <a:t>Attalus I Soter and his Galatian allies defeat Antiochus </a:t>
            </a:r>
            <a:r>
              <a:rPr lang="en-US" sz="2400" dirty="0" err="1"/>
              <a:t>Hierax</a:t>
            </a:r>
            <a:r>
              <a:rPr lang="en-US" sz="2400" dirty="0"/>
              <a:t> near Tarsus. Anatolia and Cilicia are divided between Attalus and his allies.</a:t>
            </a:r>
            <a:endParaRPr lang="en-US" sz="2400" b="1" dirty="0"/>
          </a:p>
        </p:txBody>
      </p:sp>
      <p:sp>
        <p:nvSpPr>
          <p:cNvPr id="2" name="TextBox 1">
            <a:extLst>
              <a:ext uri="{FF2B5EF4-FFF2-40B4-BE49-F238E27FC236}">
                <a16:creationId xmlns:a16="http://schemas.microsoft.com/office/drawing/2014/main" id="{A03DE87A-4E3A-4B91-B52E-7BDCA16B67D4}"/>
              </a:ext>
            </a:extLst>
          </p:cNvPr>
          <p:cNvSpPr txBox="1"/>
          <p:nvPr/>
        </p:nvSpPr>
        <p:spPr>
          <a:xfrm>
            <a:off x="7534655" y="601315"/>
            <a:ext cx="3432809" cy="523220"/>
          </a:xfrm>
          <a:prstGeom prst="rect">
            <a:avLst/>
          </a:prstGeom>
          <a:noFill/>
        </p:spPr>
        <p:txBody>
          <a:bodyPr wrap="square" rtlCol="0">
            <a:spAutoFit/>
          </a:bodyPr>
          <a:lstStyle/>
          <a:p>
            <a:pPr>
              <a:spcAft>
                <a:spcPts val="600"/>
              </a:spcAft>
            </a:pPr>
            <a:r>
              <a:rPr lang="en-US" sz="1400" dirty="0"/>
              <a:t>*In Illyria, Rome has landed in Apollonia and now besieges the </a:t>
            </a:r>
            <a:r>
              <a:rPr lang="en-US" sz="1400" dirty="0" err="1"/>
              <a:t>Ardiaei</a:t>
            </a:r>
            <a:r>
              <a:rPr lang="en-US" sz="1400" dirty="0"/>
              <a:t> capital of Shkodra.</a:t>
            </a:r>
          </a:p>
        </p:txBody>
      </p:sp>
    </p:spTree>
    <p:extLst>
      <p:ext uri="{BB962C8B-B14F-4D97-AF65-F5344CB8AC3E}">
        <p14:creationId xmlns:p14="http://schemas.microsoft.com/office/powerpoint/2010/main" val="933647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227 BCE</a:t>
            </a:r>
          </a:p>
          <a:p>
            <a:pPr marL="285750" indent="-228600" defTabSz="914400">
              <a:lnSpc>
                <a:spcPct val="90000"/>
              </a:lnSpc>
              <a:spcAft>
                <a:spcPts val="600"/>
              </a:spcAft>
              <a:buFont typeface="Arial" panose="020B0604020202020204" pitchFamily="34" charset="0"/>
              <a:buChar char="•"/>
            </a:pPr>
            <a:r>
              <a:rPr lang="en-US" sz="2400" dirty="0"/>
              <a:t>Queen Teuta of Illyria acknowledges Roman overlordship.</a:t>
            </a:r>
          </a:p>
          <a:p>
            <a:pPr marL="285750" indent="-228600" defTabSz="914400">
              <a:lnSpc>
                <a:spcPct val="90000"/>
              </a:lnSpc>
              <a:spcAft>
                <a:spcPts val="600"/>
              </a:spcAft>
              <a:buFont typeface="Arial" panose="020B0604020202020204" pitchFamily="34" charset="0"/>
              <a:buChar char="•"/>
            </a:pPr>
            <a:r>
              <a:rPr lang="en-US" sz="2400" dirty="0"/>
              <a:t>Illyria becomes a client kingdom of Rome.</a:t>
            </a:r>
            <a:endParaRPr lang="en-US" sz="2400" b="1" dirty="0"/>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3396" r="33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187B37F2-9363-4F15-B835-D0077C7DA057}"/>
              </a:ext>
            </a:extLst>
          </p:cNvPr>
          <p:cNvSpPr txBox="1"/>
          <p:nvPr/>
        </p:nvSpPr>
        <p:spPr>
          <a:xfrm>
            <a:off x="640080" y="335660"/>
            <a:ext cx="3474720" cy="1708160"/>
          </a:xfrm>
          <a:prstGeom prst="rect">
            <a:avLst/>
          </a:prstGeom>
          <a:noFill/>
        </p:spPr>
        <p:txBody>
          <a:bodyPr wrap="square" rtlCol="0">
            <a:spAutoFit/>
          </a:bodyPr>
          <a:lstStyle/>
          <a:p>
            <a:r>
              <a:rPr lang="en-US" sz="1400" dirty="0"/>
              <a:t>* “Illyria” here refers to the Kingdom of the </a:t>
            </a:r>
            <a:r>
              <a:rPr lang="en-US" sz="1400" dirty="0" err="1"/>
              <a:t>Ardiaei</a:t>
            </a:r>
            <a:r>
              <a:rPr lang="en-US" sz="1400" dirty="0"/>
              <a:t>; the rest of the Dalmatian coast and inlands are still largely under Celtic and Venetic influence.</a:t>
            </a:r>
          </a:p>
          <a:p>
            <a:endParaRPr lang="en-US" sz="700" dirty="0"/>
          </a:p>
          <a:p>
            <a:r>
              <a:rPr lang="en-US" sz="1400" dirty="0"/>
              <a:t>**Sardinia and Corsica were annexed by Rome around 237 BCE after their rebellion from Carthage during the Mercenary War.</a:t>
            </a:r>
          </a:p>
        </p:txBody>
      </p:sp>
    </p:spTree>
    <p:extLst>
      <p:ext uri="{BB962C8B-B14F-4D97-AF65-F5344CB8AC3E}">
        <p14:creationId xmlns:p14="http://schemas.microsoft.com/office/powerpoint/2010/main" val="28605213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318 BCE</a:t>
            </a:r>
          </a:p>
          <a:p>
            <a:pPr marL="285750" indent="-228600">
              <a:lnSpc>
                <a:spcPct val="90000"/>
              </a:lnSpc>
              <a:spcAft>
                <a:spcPts val="600"/>
              </a:spcAft>
              <a:buFont typeface="Arial" panose="020B0604020202020204" pitchFamily="34" charset="0"/>
              <a:buChar char="•"/>
            </a:pPr>
            <a:r>
              <a:rPr lang="en-US" sz="1900" dirty="0" err="1"/>
              <a:t>Diadokhoi</a:t>
            </a:r>
            <a:r>
              <a:rPr lang="en-US" sz="1900" dirty="0"/>
              <a:t> Crisis starts in earnest.</a:t>
            </a:r>
          </a:p>
          <a:p>
            <a:pPr marL="285750" indent="-228600">
              <a:lnSpc>
                <a:spcPct val="90000"/>
              </a:lnSpc>
              <a:spcAft>
                <a:spcPts val="600"/>
              </a:spcAft>
              <a:buFont typeface="Arial" panose="020B0604020202020204" pitchFamily="34" charset="0"/>
              <a:buChar char="•"/>
            </a:pPr>
            <a:r>
              <a:rPr lang="en-US" sz="1900" dirty="0"/>
              <a:t>Beginning of the division of the empire.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1776" r="217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023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225 BCE</a:t>
            </a:r>
          </a:p>
          <a:p>
            <a:pPr marL="285750" indent="-228600" defTabSz="914400">
              <a:lnSpc>
                <a:spcPct val="90000"/>
              </a:lnSpc>
              <a:spcAft>
                <a:spcPts val="600"/>
              </a:spcAft>
              <a:buFont typeface="Arial" panose="020B0604020202020204" pitchFamily="34" charset="0"/>
              <a:buChar char="•"/>
            </a:pPr>
            <a:r>
              <a:rPr lang="en-US" sz="1600" b="1" dirty="0"/>
              <a:t>A renewed Qin offensive led by Wang Ben into Yue territory results in the completion of the </a:t>
            </a:r>
            <a:r>
              <a:rPr lang="en-US" sz="1600" b="1" dirty="0" err="1"/>
              <a:t>Lingqu</a:t>
            </a:r>
            <a:r>
              <a:rPr lang="en-US" sz="1600" b="1" dirty="0"/>
              <a:t> Canal. Wang Ben is made King of </a:t>
            </a:r>
            <a:r>
              <a:rPr lang="en-US" sz="1600" b="1" dirty="0" err="1"/>
              <a:t>Lingling</a:t>
            </a:r>
            <a:r>
              <a:rPr lang="en-US" sz="1600" b="1" dirty="0"/>
              <a:t>, which is incorporated into the Qin Empire.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4961" r="-4" b="17588"/>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l="3836" r="9293" b="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200329"/>
          </a:xfrm>
          <a:prstGeom prst="rect">
            <a:avLst/>
          </a:prstGeom>
          <a:noFill/>
        </p:spPr>
        <p:txBody>
          <a:bodyPr wrap="square" rtlCol="0">
            <a:spAutoFit/>
          </a:bodyPr>
          <a:lstStyle/>
          <a:p>
            <a:pPr>
              <a:spcAft>
                <a:spcPts val="600"/>
              </a:spcAft>
            </a:pPr>
            <a:r>
              <a:rPr lang="en-US" sz="1200" dirty="0"/>
              <a:t>*In Italy, a confederation of Gallic tribes crosses the Alps and pillages Roman settlements in Etruria. The Romans call on these </a:t>
            </a:r>
            <a:r>
              <a:rPr lang="en-US" sz="1200" dirty="0" err="1"/>
              <a:t>Gauls</a:t>
            </a:r>
            <a:r>
              <a:rPr lang="en-US" sz="1200" dirty="0"/>
              <a:t>’ historic enemies, the Veneti, and begin driving them towards the coast of Tuscany.</a:t>
            </a:r>
            <a:endParaRPr lang="en-US" sz="300" dirty="0"/>
          </a:p>
        </p:txBody>
      </p:sp>
    </p:spTree>
    <p:extLst>
      <p:ext uri="{BB962C8B-B14F-4D97-AF65-F5344CB8AC3E}">
        <p14:creationId xmlns:p14="http://schemas.microsoft.com/office/powerpoint/2010/main" val="328059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223 BCE</a:t>
            </a:r>
          </a:p>
          <a:p>
            <a:pPr marL="285750" indent="-228600" defTabSz="914400">
              <a:lnSpc>
                <a:spcPct val="90000"/>
              </a:lnSpc>
              <a:spcAft>
                <a:spcPts val="600"/>
              </a:spcAft>
              <a:buFont typeface="Arial" panose="020B0604020202020204" pitchFamily="34" charset="0"/>
              <a:buChar char="•"/>
            </a:pPr>
            <a:r>
              <a:rPr lang="en-US" sz="2000" dirty="0"/>
              <a:t>Euthydemus I, Satrap of Sogdiana rebels against his </a:t>
            </a:r>
            <a:r>
              <a:rPr lang="en-US" sz="2000" dirty="0" err="1"/>
              <a:t>Baktrian</a:t>
            </a:r>
            <a:r>
              <a:rPr lang="en-US" sz="2000" dirty="0"/>
              <a:t> overlord Diodotus II, founding a great Hellenistic kingdom centered around Marakanda. Part of his army is composed of </a:t>
            </a:r>
            <a:r>
              <a:rPr lang="en-US" sz="2000" dirty="0" err="1"/>
              <a:t>Helleno</a:t>
            </a:r>
            <a:r>
              <a:rPr lang="en-US" sz="2000" dirty="0"/>
              <a:t>-Zhao troops.</a:t>
            </a:r>
          </a:p>
        </p:txBody>
      </p:sp>
      <p:sp>
        <p:nvSpPr>
          <p:cNvPr id="126" name="Rectangle 11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5024" b="5024"/>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A03DE87A-4E3A-4B91-B52E-7BDCA16B67D4}"/>
              </a:ext>
            </a:extLst>
          </p:cNvPr>
          <p:cNvSpPr txBox="1"/>
          <p:nvPr/>
        </p:nvSpPr>
        <p:spPr>
          <a:xfrm>
            <a:off x="648931" y="288480"/>
            <a:ext cx="3471100" cy="1877437"/>
          </a:xfrm>
          <a:prstGeom prst="rect">
            <a:avLst/>
          </a:prstGeom>
          <a:noFill/>
        </p:spPr>
        <p:txBody>
          <a:bodyPr wrap="square" rtlCol="0">
            <a:spAutoFit/>
          </a:bodyPr>
          <a:lstStyle/>
          <a:p>
            <a:pPr>
              <a:spcAft>
                <a:spcPts val="600"/>
              </a:spcAft>
            </a:pPr>
            <a:r>
              <a:rPr lang="en-US" sz="1100" dirty="0"/>
              <a:t>*Historically, Euthydemus kills Diodotus II in 225 BCE and succeeds him to the </a:t>
            </a:r>
            <a:r>
              <a:rPr lang="en-US" sz="1100" dirty="0" err="1"/>
              <a:t>Baktrian</a:t>
            </a:r>
            <a:r>
              <a:rPr lang="en-US" sz="1100" dirty="0"/>
              <a:t> throne. Considering it is Diodotus III who invades Marakanda 40 years later, it’s safe to assume Diodotus II is still alive at this point and will probably die in battle against Euthydemus in the near future.</a:t>
            </a:r>
          </a:p>
          <a:p>
            <a:pPr>
              <a:spcAft>
                <a:spcPts val="600"/>
              </a:spcAft>
            </a:pPr>
            <a:endParaRPr lang="en-US" sz="300" dirty="0"/>
          </a:p>
          <a:p>
            <a:pPr>
              <a:spcAft>
                <a:spcPts val="600"/>
              </a:spcAft>
            </a:pPr>
            <a:r>
              <a:rPr lang="en-US" sz="1100" dirty="0"/>
              <a:t>**Also, the Aral Sea didn’t dry up until the Soviet era, please disregard any previous images showing modern sea levels.</a:t>
            </a:r>
            <a:endParaRPr lang="en-US" sz="200" dirty="0"/>
          </a:p>
        </p:txBody>
      </p:sp>
    </p:spTree>
    <p:extLst>
      <p:ext uri="{BB962C8B-B14F-4D97-AF65-F5344CB8AC3E}">
        <p14:creationId xmlns:p14="http://schemas.microsoft.com/office/powerpoint/2010/main" val="362470319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r="8" b="755"/>
          <a:stretch/>
        </p:blipFill>
        <p:spPr>
          <a:xfrm>
            <a:off x="915663" y="1286934"/>
            <a:ext cx="6346794" cy="4259480"/>
          </a:xfrm>
          <a:prstGeom prst="rect">
            <a:avLst/>
          </a:prstGeom>
        </p:spPr>
      </p:pic>
      <p:sp>
        <p:nvSpPr>
          <p:cNvPr id="135" name="Rectangle 73">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502649" y="1286935"/>
            <a:ext cx="3045883" cy="4259480"/>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3000" dirty="0">
                <a:solidFill>
                  <a:schemeClr val="bg1"/>
                </a:solidFill>
                <a:latin typeface="+mj-lt"/>
              </a:rPr>
              <a:t>222 BCE</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Antigonus III of </a:t>
            </a:r>
            <a:r>
              <a:rPr lang="en-US" sz="2400" dirty="0" err="1">
                <a:solidFill>
                  <a:schemeClr val="bg1"/>
                </a:solidFill>
              </a:rPr>
              <a:t>Makedon</a:t>
            </a:r>
            <a:r>
              <a:rPr lang="en-US" sz="2400" dirty="0">
                <a:solidFill>
                  <a:schemeClr val="bg1"/>
                </a:solidFill>
              </a:rPr>
              <a:t> attacks Athens but is defeated by a Spartan-Athenian coalition in the Second Battle of Marathon.</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Antiochus III marries Laodice the daughter of Mithridates II of Pontus and an alliance is formed against Pergamon and the Galatians.</a:t>
            </a:r>
          </a:p>
        </p:txBody>
      </p:sp>
    </p:spTree>
    <p:extLst>
      <p:ext uri="{BB962C8B-B14F-4D97-AF65-F5344CB8AC3E}">
        <p14:creationId xmlns:p14="http://schemas.microsoft.com/office/powerpoint/2010/main" val="3685578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2985902" y="136719"/>
            <a:ext cx="5269794"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200" dirty="0">
                <a:latin typeface="+mj-lt"/>
              </a:rPr>
              <a:t>219 BCE</a:t>
            </a:r>
          </a:p>
          <a:p>
            <a:pPr marL="285750" indent="-228600" defTabSz="914400">
              <a:lnSpc>
                <a:spcPct val="90000"/>
              </a:lnSpc>
              <a:spcAft>
                <a:spcPts val="600"/>
              </a:spcAft>
              <a:buFont typeface="Arial" panose="020B0604020202020204" pitchFamily="34" charset="0"/>
              <a:buChar char="•"/>
            </a:pPr>
            <a:r>
              <a:rPr lang="en-US" sz="1500" dirty="0"/>
              <a:t>Hannibal besieges </a:t>
            </a:r>
            <a:r>
              <a:rPr lang="en-US" sz="1500" dirty="0" err="1"/>
              <a:t>Saguntum</a:t>
            </a:r>
            <a:r>
              <a:rPr lang="en-US" sz="1500" dirty="0"/>
              <a:t>, an ally of Rome. Beginning of the Second Punic War.</a:t>
            </a:r>
          </a:p>
          <a:p>
            <a:pPr marL="285750" indent="-228600" defTabSz="914400">
              <a:lnSpc>
                <a:spcPct val="90000"/>
              </a:lnSpc>
              <a:spcAft>
                <a:spcPts val="600"/>
              </a:spcAft>
              <a:buFont typeface="Arial" panose="020B0604020202020204" pitchFamily="34" charset="0"/>
              <a:buChar char="•"/>
            </a:pPr>
            <a:r>
              <a:rPr lang="en-US" sz="1500" b="1" dirty="0"/>
              <a:t>Qin forces expand into Guangdong. </a:t>
            </a:r>
            <a:r>
              <a:rPr lang="en-US" sz="1500" b="1" dirty="0" err="1"/>
              <a:t>Nanhai</a:t>
            </a:r>
            <a:r>
              <a:rPr lang="en-US" sz="1500" b="1" dirty="0"/>
              <a:t> Commandery is established with its capital at the mouth of the Pearl River.</a:t>
            </a:r>
          </a:p>
          <a:p>
            <a:pPr marL="285750" indent="-228600" defTabSz="914400">
              <a:lnSpc>
                <a:spcPct val="90000"/>
              </a:lnSpc>
              <a:spcAft>
                <a:spcPts val="600"/>
              </a:spcAft>
              <a:buFont typeface="Arial" panose="020B0604020202020204" pitchFamily="34" charset="0"/>
              <a:buChar char="•"/>
            </a:pPr>
            <a:r>
              <a:rPr lang="en-US" sz="1500" b="1" dirty="0"/>
              <a:t>Qin Shi Huang appoints his general Zhao </a:t>
            </a:r>
            <a:r>
              <a:rPr lang="en-US" sz="1500" b="1" dirty="0" err="1"/>
              <a:t>Tuo</a:t>
            </a:r>
            <a:r>
              <a:rPr lang="en-US" sz="1500" b="1" dirty="0"/>
              <a:t> as magistrate for the region.</a:t>
            </a:r>
          </a:p>
        </p:txBody>
      </p:sp>
      <p:pic>
        <p:nvPicPr>
          <p:cNvPr id="5" name="Picture 4" descr="Map&#10;&#10;Description automatically generated">
            <a:extLst>
              <a:ext uri="{FF2B5EF4-FFF2-40B4-BE49-F238E27FC236}">
                <a16:creationId xmlns:a16="http://schemas.microsoft.com/office/drawing/2014/main" id="{0E732F39-7F4D-44E6-A82F-189F5EC6791A}"/>
              </a:ext>
            </a:extLst>
          </p:cNvPr>
          <p:cNvPicPr>
            <a:picLocks noChangeAspect="1"/>
          </p:cNvPicPr>
          <p:nvPr/>
        </p:nvPicPr>
        <p:blipFill rotWithShape="1">
          <a:blip r:embed="rId3"/>
          <a:srcRect l="2437" r="5205" b="-1"/>
          <a:stretch/>
        </p:blipFill>
        <p:spPr>
          <a:xfrm>
            <a:off x="20" y="2283828"/>
            <a:ext cx="7510389" cy="4574172"/>
          </a:xfrm>
          <a:prstGeom prst="rect">
            <a:avLst/>
          </a:prstGeom>
        </p:spPr>
      </p:pic>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5486" r="20326" b="-6"/>
          <a:stretch/>
        </p:blipFill>
        <p:spPr>
          <a:xfrm>
            <a:off x="9240399" y="1"/>
            <a:ext cx="2951602" cy="3614205"/>
          </a:xfrm>
          <a:prstGeom prst="rect">
            <a:avLst/>
          </a:prstGeom>
        </p:spPr>
      </p:pic>
      <p:sp>
        <p:nvSpPr>
          <p:cNvPr id="2" name="TextBox 1">
            <a:extLst>
              <a:ext uri="{FF2B5EF4-FFF2-40B4-BE49-F238E27FC236}">
                <a16:creationId xmlns:a16="http://schemas.microsoft.com/office/drawing/2014/main" id="{B15E8B6A-D673-4F7E-AC1F-A790C07AF0FD}"/>
              </a:ext>
            </a:extLst>
          </p:cNvPr>
          <p:cNvSpPr txBox="1"/>
          <p:nvPr/>
        </p:nvSpPr>
        <p:spPr>
          <a:xfrm>
            <a:off x="7585686" y="3737496"/>
            <a:ext cx="4631406" cy="2800767"/>
          </a:xfrm>
          <a:prstGeom prst="rect">
            <a:avLst/>
          </a:prstGeom>
          <a:noFill/>
        </p:spPr>
        <p:txBody>
          <a:bodyPr wrap="square" numCol="1" rtlCol="0">
            <a:spAutoFit/>
          </a:bodyPr>
          <a:lstStyle/>
          <a:p>
            <a:pPr>
              <a:spcAft>
                <a:spcPts val="600"/>
              </a:spcAft>
            </a:pPr>
            <a:r>
              <a:rPr lang="en-US" sz="1200" dirty="0"/>
              <a:t>*Ptolemy III Euergetes has been succeeded by Ptolemy IV, who is under complete influence of his regent </a:t>
            </a:r>
            <a:r>
              <a:rPr lang="en-US" sz="1200" dirty="0" err="1"/>
              <a:t>Sosibus</a:t>
            </a:r>
            <a:r>
              <a:rPr lang="en-US" sz="1200" dirty="0"/>
              <a:t>. Many of his own family are executed under his orders. He also marries his sister Arsinoe III.</a:t>
            </a:r>
            <a:endParaRPr lang="en-US" sz="800" dirty="0"/>
          </a:p>
          <a:p>
            <a:pPr>
              <a:spcAft>
                <a:spcPts val="600"/>
              </a:spcAft>
            </a:pPr>
            <a:r>
              <a:rPr lang="en-US" sz="1200" dirty="0"/>
              <a:t>**Antigonus III died in battle against the Illyrians and is succeeded by his cousin Philip V.</a:t>
            </a:r>
            <a:endParaRPr lang="en-US" sz="800" dirty="0"/>
          </a:p>
          <a:p>
            <a:pPr>
              <a:spcAft>
                <a:spcPts val="600"/>
              </a:spcAft>
            </a:pPr>
            <a:r>
              <a:rPr lang="en-US" sz="1200" dirty="0"/>
              <a:t>***Illyrians attack Roman settlements in Greece, triggering the Second Illyrian War. Rome’s interference here is the main cause of the First Makedonian War.</a:t>
            </a:r>
            <a:endParaRPr lang="en-US" sz="800" dirty="0"/>
          </a:p>
          <a:p>
            <a:pPr>
              <a:spcAft>
                <a:spcPts val="600"/>
              </a:spcAft>
            </a:pPr>
            <a:r>
              <a:rPr lang="en-US" sz="1200" dirty="0"/>
              <a:t>****Rome completes the conquest of the Veneti, leaving Liguria the only part of the Italian peninsula not under Roman control.</a:t>
            </a:r>
            <a:endParaRPr lang="en-US" sz="800" dirty="0"/>
          </a:p>
          <a:p>
            <a:pPr>
              <a:spcAft>
                <a:spcPts val="600"/>
              </a:spcAft>
            </a:pPr>
            <a:r>
              <a:rPr lang="en-US" sz="1200" dirty="0"/>
              <a:t>*****Antiochus III has successfully put down revolts in Mesopotamia and now turns his attention to Ptolemy IV’s lands in Syria. Beginning of the Fourth Syrian War.</a:t>
            </a:r>
          </a:p>
        </p:txBody>
      </p:sp>
    </p:spTree>
    <p:extLst>
      <p:ext uri="{BB962C8B-B14F-4D97-AF65-F5344CB8AC3E}">
        <p14:creationId xmlns:p14="http://schemas.microsoft.com/office/powerpoint/2010/main" val="131333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218 BCE</a:t>
            </a:r>
          </a:p>
          <a:p>
            <a:pPr marL="285750" indent="-228600" defTabSz="914400">
              <a:lnSpc>
                <a:spcPct val="90000"/>
              </a:lnSpc>
              <a:spcAft>
                <a:spcPts val="600"/>
              </a:spcAft>
              <a:buFont typeface="Arial" panose="020B0604020202020204" pitchFamily="34" charset="0"/>
              <a:buChar char="•"/>
            </a:pPr>
            <a:r>
              <a:rPr lang="en-US" sz="1600" b="1" dirty="0"/>
              <a:t>Qin Shi Huang orders the reconstruction of the Great Wall, surpassing the former in size.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550" b="1550"/>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t="2042" b="204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384995"/>
          </a:xfrm>
          <a:prstGeom prst="rect">
            <a:avLst/>
          </a:prstGeom>
          <a:noFill/>
        </p:spPr>
        <p:txBody>
          <a:bodyPr wrap="square" rtlCol="0">
            <a:spAutoFit/>
          </a:bodyPr>
          <a:lstStyle/>
          <a:p>
            <a:pPr>
              <a:spcAft>
                <a:spcPts val="600"/>
              </a:spcAft>
            </a:pPr>
            <a:r>
              <a:rPr lang="en-US" sz="1200" dirty="0"/>
              <a:t>*This is also when Hannibal’s legendary crossing of the Alps occurs, with 40,000 troops and 50 elephants attempting the trip. The same year (in winter no less) they arrive in the Po Valley and defeat the Romans at the Battle of the </a:t>
            </a:r>
            <a:r>
              <a:rPr lang="en-US" sz="1200" dirty="0" err="1"/>
              <a:t>Trebia</a:t>
            </a:r>
            <a:r>
              <a:rPr lang="en-US" sz="1200" dirty="0"/>
              <a:t>.</a:t>
            </a:r>
            <a:endParaRPr lang="en-US" sz="300" dirty="0"/>
          </a:p>
        </p:txBody>
      </p:sp>
    </p:spTree>
    <p:extLst>
      <p:ext uri="{BB962C8B-B14F-4D97-AF65-F5344CB8AC3E}">
        <p14:creationId xmlns:p14="http://schemas.microsoft.com/office/powerpoint/2010/main" val="10309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800" dirty="0">
                <a:latin typeface="+mj-lt"/>
              </a:rPr>
              <a:t>216 BCE</a:t>
            </a:r>
          </a:p>
          <a:p>
            <a:pPr marL="285750" indent="-228600">
              <a:lnSpc>
                <a:spcPct val="90000"/>
              </a:lnSpc>
              <a:spcAft>
                <a:spcPts val="600"/>
              </a:spcAft>
              <a:buFont typeface="Arial" panose="020B0604020202020204" pitchFamily="34" charset="0"/>
              <a:buChar char="•"/>
            </a:pPr>
            <a:r>
              <a:rPr lang="en-US" sz="1900" dirty="0"/>
              <a:t>Philip V of </a:t>
            </a:r>
            <a:r>
              <a:rPr lang="en-US" sz="1900" dirty="0" err="1"/>
              <a:t>Makedon</a:t>
            </a:r>
            <a:r>
              <a:rPr lang="en-US" sz="1900" dirty="0"/>
              <a:t> invades the Roman client state of Illyria. Beginning of the First Makedonian War.</a:t>
            </a:r>
          </a:p>
          <a:p>
            <a:pPr marL="285750" indent="-228600">
              <a:lnSpc>
                <a:spcPct val="90000"/>
              </a:lnSpc>
              <a:spcAft>
                <a:spcPts val="600"/>
              </a:spcAft>
              <a:buFont typeface="Arial" panose="020B0604020202020204" pitchFamily="34" charset="0"/>
              <a:buChar char="•"/>
            </a:pPr>
            <a:r>
              <a:rPr lang="en-US" sz="1900" dirty="0"/>
              <a:t>Hannibal defeats the Romans at Cannae.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9662" r="9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24841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945336" y="506727"/>
            <a:ext cx="6609921" cy="1526741"/>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dirty="0">
                <a:solidFill>
                  <a:schemeClr val="bg1"/>
                </a:solidFill>
                <a:latin typeface="+mj-lt"/>
              </a:rPr>
              <a:t>215 BCE</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Attalus I Soter of Pergamon occupies Antiocheia. Antiochus III sues for peace and acknowledges Attalus's conquests and regains Antiocheia in the following peace treaty.</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Philip V, with the help of his Dacian and Scordisci allies defeats a Roman army near Apollonia in Illyria.</a:t>
            </a:r>
          </a:p>
          <a:p>
            <a:pPr marL="285750" indent="-228600" defTabSz="914400">
              <a:lnSpc>
                <a:spcPct val="90000"/>
              </a:lnSpc>
              <a:spcAft>
                <a:spcPts val="600"/>
              </a:spcAft>
              <a:buFont typeface="Arial" panose="020B0604020202020204" pitchFamily="34" charset="0"/>
              <a:buChar char="•"/>
            </a:pPr>
            <a:r>
              <a:rPr lang="en-US" sz="1400" b="1" dirty="0">
                <a:solidFill>
                  <a:schemeClr val="bg1"/>
                </a:solidFill>
              </a:rPr>
              <a:t>A Qin army drives the Xiongnu from the Ordos Plateau. The refugees cross the Yellow River and move northward, reorganizing with other Xiongnu tribes in the area.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2188" b="-2"/>
          <a:stretch/>
        </p:blipFill>
        <p:spPr>
          <a:xfrm>
            <a:off x="393308" y="2425219"/>
            <a:ext cx="6464574" cy="3851817"/>
          </a:xfrm>
          <a:prstGeom prst="rect">
            <a:avLst/>
          </a:prstGeom>
        </p:spPr>
      </p:pic>
      <p:pic>
        <p:nvPicPr>
          <p:cNvPr id="6" name="Picture 5" descr="Map&#10;&#10;Description automatically generated">
            <a:extLst>
              <a:ext uri="{FF2B5EF4-FFF2-40B4-BE49-F238E27FC236}">
                <a16:creationId xmlns:a16="http://schemas.microsoft.com/office/drawing/2014/main" id="{C0FFFBF3-7603-421B-99F7-CFAECA78C7E8}"/>
              </a:ext>
            </a:extLst>
          </p:cNvPr>
          <p:cNvPicPr>
            <a:picLocks noChangeAspect="1"/>
          </p:cNvPicPr>
          <p:nvPr/>
        </p:nvPicPr>
        <p:blipFill rotWithShape="1">
          <a:blip r:embed="rId3"/>
          <a:srcRect t="2966" r="-1" b="11461"/>
          <a:stretch/>
        </p:blipFill>
        <p:spPr>
          <a:xfrm>
            <a:off x="7305615" y="2527997"/>
            <a:ext cx="3439197" cy="3749040"/>
          </a:xfrm>
          <a:prstGeom prst="rect">
            <a:avLst/>
          </a:prstGeom>
        </p:spPr>
      </p:pic>
      <p:sp>
        <p:nvSpPr>
          <p:cNvPr id="2" name="TextBox 1">
            <a:extLst>
              <a:ext uri="{FF2B5EF4-FFF2-40B4-BE49-F238E27FC236}">
                <a16:creationId xmlns:a16="http://schemas.microsoft.com/office/drawing/2014/main" id="{08DF4E36-293C-4C5F-8845-199169158310}"/>
              </a:ext>
            </a:extLst>
          </p:cNvPr>
          <p:cNvSpPr txBox="1"/>
          <p:nvPr/>
        </p:nvSpPr>
        <p:spPr>
          <a:xfrm>
            <a:off x="484362" y="376773"/>
            <a:ext cx="3958994" cy="1723549"/>
          </a:xfrm>
          <a:prstGeom prst="rect">
            <a:avLst/>
          </a:prstGeom>
          <a:noFill/>
        </p:spPr>
        <p:txBody>
          <a:bodyPr wrap="square" rtlCol="0">
            <a:spAutoFit/>
          </a:bodyPr>
          <a:lstStyle/>
          <a:p>
            <a:pPr>
              <a:spcAft>
                <a:spcPts val="600"/>
              </a:spcAft>
            </a:pPr>
            <a:r>
              <a:rPr lang="en-US" sz="1200" dirty="0">
                <a:solidFill>
                  <a:schemeClr val="bg1">
                    <a:lumMod val="95000"/>
                  </a:schemeClr>
                </a:solidFill>
              </a:rPr>
              <a:t>*At this time, Hannibal and Philip V have also made an alliance, although Hannibal reserves the right to make peace with Rome at any time in exchange for Makedonian sovereignty over Illyria as part of the negotiations.</a:t>
            </a:r>
          </a:p>
          <a:p>
            <a:pPr>
              <a:spcAft>
                <a:spcPts val="600"/>
              </a:spcAft>
            </a:pPr>
            <a:r>
              <a:rPr lang="en-US" sz="1200" dirty="0">
                <a:solidFill>
                  <a:schemeClr val="bg1">
                    <a:lumMod val="95000"/>
                  </a:schemeClr>
                </a:solidFill>
              </a:rPr>
              <a:t>**The Xiongnu will eventually consolidate into a confederation led by Modu Chanyu in 209 BCE.</a:t>
            </a:r>
          </a:p>
          <a:p>
            <a:pPr>
              <a:spcAft>
                <a:spcPts val="600"/>
              </a:spcAft>
            </a:pPr>
            <a:r>
              <a:rPr lang="en-US" sz="1200" dirty="0">
                <a:solidFill>
                  <a:schemeClr val="bg1">
                    <a:lumMod val="95000"/>
                  </a:schemeClr>
                </a:solidFill>
              </a:rPr>
              <a:t>***Qin Shi Huang constructs the Terracotta Army in Chang’an.</a:t>
            </a:r>
          </a:p>
        </p:txBody>
      </p:sp>
    </p:spTree>
    <p:extLst>
      <p:ext uri="{BB962C8B-B14F-4D97-AF65-F5344CB8AC3E}">
        <p14:creationId xmlns:p14="http://schemas.microsoft.com/office/powerpoint/2010/main" val="325248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3852" r="3852"/>
          <a:stretch/>
        </p:blipFill>
        <p:spPr>
          <a:xfrm>
            <a:off x="-1" y="10"/>
            <a:ext cx="12192000" cy="6857990"/>
          </a:xfrm>
          <a:prstGeom prst="rect">
            <a:avLst/>
          </a:prstGeom>
        </p:spPr>
      </p:pic>
      <p:sp>
        <p:nvSpPr>
          <p:cNvPr id="8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86" name="Straight Connector 8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213 BCE</a:t>
            </a:r>
          </a:p>
          <a:p>
            <a:pPr marL="285750" indent="-228600" defTabSz="914400">
              <a:lnSpc>
                <a:spcPct val="90000"/>
              </a:lnSpc>
              <a:spcAft>
                <a:spcPts val="600"/>
              </a:spcAft>
              <a:buFont typeface="Arial" panose="020B0604020202020204" pitchFamily="34" charset="0"/>
              <a:buChar char="•"/>
            </a:pPr>
            <a:r>
              <a:rPr lang="en-US" sz="1500" dirty="0"/>
              <a:t>Qin Shi Huang orders all Confucian writings destroyed.</a:t>
            </a:r>
            <a:r>
              <a:rPr lang="en-US" sz="1500" b="1" dirty="0"/>
              <a:t> Beginning of Legalist era in China, marked by absolute power invested in the head of state and the widespread persecution of scholars.</a:t>
            </a:r>
          </a:p>
          <a:p>
            <a:pPr marL="285750" indent="-228600" defTabSz="914400">
              <a:lnSpc>
                <a:spcPct val="90000"/>
              </a:lnSpc>
              <a:spcAft>
                <a:spcPts val="600"/>
              </a:spcAft>
              <a:buFont typeface="Arial" panose="020B0604020202020204" pitchFamily="34" charset="0"/>
              <a:buChar char="•"/>
            </a:pPr>
            <a:r>
              <a:rPr lang="en-US" sz="1500" dirty="0"/>
              <a:t>Renewed Chinese emigration to Hellenistic Central Asia as Confucian scholars find refuge in Marakanda.</a:t>
            </a:r>
          </a:p>
          <a:p>
            <a:pPr marL="285750" indent="-228600" defTabSz="914400">
              <a:lnSpc>
                <a:spcPct val="90000"/>
              </a:lnSpc>
              <a:spcAft>
                <a:spcPts val="600"/>
              </a:spcAft>
              <a:buFont typeface="Arial" panose="020B0604020202020204" pitchFamily="34" charset="0"/>
              <a:buChar char="•"/>
            </a:pPr>
            <a:r>
              <a:rPr lang="en-US" sz="1500" b="1" dirty="0"/>
              <a:t>Qin forces conquer the </a:t>
            </a:r>
            <a:r>
              <a:rPr lang="en-US" sz="1500" b="1" dirty="0" err="1"/>
              <a:t>Luoyue</a:t>
            </a:r>
            <a:r>
              <a:rPr lang="en-US" sz="1500" b="1" dirty="0"/>
              <a:t> kingdoms around the Red River Delta. Zhao </a:t>
            </a:r>
            <a:r>
              <a:rPr lang="en-US" sz="1500" b="1" dirty="0" err="1"/>
              <a:t>Tuo</a:t>
            </a:r>
            <a:r>
              <a:rPr lang="en-US" sz="1500" b="1" dirty="0"/>
              <a:t> is appointed King of Lingnan by Qin Shi Huang.</a:t>
            </a:r>
          </a:p>
        </p:txBody>
      </p:sp>
      <p:sp>
        <p:nvSpPr>
          <p:cNvPr id="2" name="TextBox 1">
            <a:extLst>
              <a:ext uri="{FF2B5EF4-FFF2-40B4-BE49-F238E27FC236}">
                <a16:creationId xmlns:a16="http://schemas.microsoft.com/office/drawing/2014/main" id="{26E65231-2333-4800-800F-E518C1D77385}"/>
              </a:ext>
            </a:extLst>
          </p:cNvPr>
          <p:cNvSpPr txBox="1"/>
          <p:nvPr/>
        </p:nvSpPr>
        <p:spPr>
          <a:xfrm>
            <a:off x="922932" y="6114053"/>
            <a:ext cx="4171308" cy="276999"/>
          </a:xfrm>
          <a:prstGeom prst="rect">
            <a:avLst/>
          </a:prstGeom>
          <a:noFill/>
        </p:spPr>
        <p:txBody>
          <a:bodyPr wrap="square" rtlCol="0">
            <a:spAutoFit/>
          </a:bodyPr>
          <a:lstStyle/>
          <a:p>
            <a:pPr>
              <a:spcAft>
                <a:spcPts val="600"/>
              </a:spcAft>
            </a:pPr>
            <a:r>
              <a:rPr lang="en-US" sz="1200" dirty="0"/>
              <a:t>*The city of Panyu is founded near the mouth of the Pearl River.</a:t>
            </a:r>
          </a:p>
        </p:txBody>
      </p:sp>
    </p:spTree>
    <p:extLst>
      <p:ext uri="{BB962C8B-B14F-4D97-AF65-F5344CB8AC3E}">
        <p14:creationId xmlns:p14="http://schemas.microsoft.com/office/powerpoint/2010/main" val="1228087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0" name="Rectangle 49">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59767EC4-1A2B-4810-821B-266FAF0ACBD2}"/>
              </a:ext>
            </a:extLst>
          </p:cNvPr>
          <p:cNvPicPr>
            <a:picLocks noChangeAspect="1"/>
          </p:cNvPicPr>
          <p:nvPr/>
        </p:nvPicPr>
        <p:blipFill>
          <a:blip r:embed="rId2"/>
          <a:stretch>
            <a:fillRect/>
          </a:stretch>
        </p:blipFill>
        <p:spPr>
          <a:xfrm>
            <a:off x="6718974" y="1904222"/>
            <a:ext cx="5371378" cy="4874527"/>
          </a:xfrm>
          <a:prstGeom prst="rect">
            <a:avLst/>
          </a:prstGeom>
        </p:spPr>
      </p:pic>
      <p:pic>
        <p:nvPicPr>
          <p:cNvPr id="7" name="Picture 6" descr="Map&#10;&#10;Description automatically generated">
            <a:extLst>
              <a:ext uri="{FF2B5EF4-FFF2-40B4-BE49-F238E27FC236}">
                <a16:creationId xmlns:a16="http://schemas.microsoft.com/office/drawing/2014/main" id="{AC1821C6-D612-4093-942C-AAAD6BE8B413}"/>
              </a:ext>
            </a:extLst>
          </p:cNvPr>
          <p:cNvPicPr>
            <a:picLocks noChangeAspect="1"/>
          </p:cNvPicPr>
          <p:nvPr/>
        </p:nvPicPr>
        <p:blipFill>
          <a:blip r:embed="rId3"/>
          <a:stretch>
            <a:fillRect/>
          </a:stretch>
        </p:blipFill>
        <p:spPr>
          <a:xfrm>
            <a:off x="4299847" y="1904222"/>
            <a:ext cx="1980744" cy="1706070"/>
          </a:xfrm>
          <a:prstGeom prst="rect">
            <a:avLst/>
          </a:prstGeom>
        </p:spPr>
      </p:pic>
      <p:pic>
        <p:nvPicPr>
          <p:cNvPr id="9" name="Picture 8" descr="Map&#10;&#10;Description automatically generated">
            <a:extLst>
              <a:ext uri="{FF2B5EF4-FFF2-40B4-BE49-F238E27FC236}">
                <a16:creationId xmlns:a16="http://schemas.microsoft.com/office/drawing/2014/main" id="{73ED9531-67C8-45E5-BE43-37A58526F69B}"/>
              </a:ext>
            </a:extLst>
          </p:cNvPr>
          <p:cNvPicPr>
            <a:picLocks noChangeAspect="1"/>
          </p:cNvPicPr>
          <p:nvPr/>
        </p:nvPicPr>
        <p:blipFill>
          <a:blip r:embed="rId4"/>
          <a:stretch>
            <a:fillRect/>
          </a:stretch>
        </p:blipFill>
        <p:spPr>
          <a:xfrm>
            <a:off x="101648" y="3721605"/>
            <a:ext cx="5483667" cy="3057144"/>
          </a:xfrm>
          <a:prstGeom prst="rect">
            <a:avLst/>
          </a:prstGeom>
        </p:spPr>
      </p:pic>
      <p:cxnSp>
        <p:nvCxnSpPr>
          <p:cNvPr id="61" name="Straight Connector 51">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284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108954" y="79251"/>
            <a:ext cx="3203362" cy="342900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000" dirty="0">
                <a:latin typeface="+mj-lt"/>
              </a:rPr>
              <a:t>212 BCE</a:t>
            </a:r>
          </a:p>
          <a:p>
            <a:pPr marL="285750" indent="-228600" defTabSz="914400">
              <a:lnSpc>
                <a:spcPct val="90000"/>
              </a:lnSpc>
              <a:spcAft>
                <a:spcPts val="600"/>
              </a:spcAft>
              <a:buFont typeface="Arial" panose="020B0604020202020204" pitchFamily="34" charset="0"/>
              <a:buChar char="•"/>
            </a:pPr>
            <a:r>
              <a:rPr lang="en-US" sz="1400" dirty="0"/>
              <a:t>The Celtic Kingdom of Tylis allies with Rome against Philip V of Makedon.</a:t>
            </a:r>
          </a:p>
          <a:p>
            <a:pPr marL="285750" indent="-228600" defTabSz="914400">
              <a:lnSpc>
                <a:spcPct val="90000"/>
              </a:lnSpc>
              <a:spcAft>
                <a:spcPts val="600"/>
              </a:spcAft>
              <a:buFont typeface="Arial" panose="020B0604020202020204" pitchFamily="34" charset="0"/>
              <a:buChar char="•"/>
            </a:pPr>
            <a:r>
              <a:rPr lang="en-US" sz="1400" dirty="0"/>
              <a:t>Syphax, Numidian King of the Masaesyli, allies himself with Rome against Carthage.</a:t>
            </a:r>
          </a:p>
          <a:p>
            <a:pPr marL="285750" indent="-228600" defTabSz="914400">
              <a:lnSpc>
                <a:spcPct val="90000"/>
              </a:lnSpc>
              <a:spcAft>
                <a:spcPts val="600"/>
              </a:spcAft>
              <a:buFont typeface="Arial" panose="020B0604020202020204" pitchFamily="34" charset="0"/>
              <a:buChar char="•"/>
            </a:pPr>
            <a:r>
              <a:rPr lang="en-US" sz="1400" dirty="0"/>
              <a:t>Antiochus III invades India and establishes Seleukid control over the region. His campaigns reach Sri Lanka, and he is proclaimed “Megas” by his troops following the utter destruction of the army of a coalition of Tamil kingdoms in the Battle of Suvarnagiri.</a:t>
            </a:r>
          </a:p>
          <a:p>
            <a:pPr marL="285750" indent="-228600" defTabSz="914400">
              <a:lnSpc>
                <a:spcPct val="90000"/>
              </a:lnSpc>
              <a:spcAft>
                <a:spcPts val="600"/>
              </a:spcAft>
              <a:buFont typeface="Arial" panose="020B0604020202020204" pitchFamily="34" charset="0"/>
              <a:buChar char="•"/>
            </a:pPr>
            <a:r>
              <a:rPr lang="en-US" sz="1400" dirty="0"/>
              <a:t>Meanwhile in the west, his sister Antiochia is married to King Xerxes of Armenia.</a:t>
            </a:r>
          </a:p>
        </p:txBody>
      </p:sp>
      <p:sp>
        <p:nvSpPr>
          <p:cNvPr id="2" name="TextBox 1">
            <a:extLst>
              <a:ext uri="{FF2B5EF4-FFF2-40B4-BE49-F238E27FC236}">
                <a16:creationId xmlns:a16="http://schemas.microsoft.com/office/drawing/2014/main" id="{75328A97-883F-4006-B4CB-A61052EB97FF}"/>
              </a:ext>
            </a:extLst>
          </p:cNvPr>
          <p:cNvSpPr txBox="1"/>
          <p:nvPr/>
        </p:nvSpPr>
        <p:spPr>
          <a:xfrm>
            <a:off x="6718974" y="79251"/>
            <a:ext cx="5371378" cy="1554272"/>
          </a:xfrm>
          <a:prstGeom prst="rect">
            <a:avLst/>
          </a:prstGeom>
          <a:noFill/>
        </p:spPr>
        <p:txBody>
          <a:bodyPr wrap="square" rtlCol="0">
            <a:spAutoFit/>
          </a:bodyPr>
          <a:lstStyle/>
          <a:p>
            <a:pPr>
              <a:spcAft>
                <a:spcPts val="600"/>
              </a:spcAft>
            </a:pPr>
            <a:r>
              <a:rPr lang="en-US" sz="1100" dirty="0"/>
              <a:t>**Historically, Antiochus III spent the last decade fighting Ptolemy IV and putting down rebellions in Anatolia. But in Lux, Anatolia has been left to the </a:t>
            </a:r>
            <a:r>
              <a:rPr lang="en-US" sz="1100" dirty="0" err="1"/>
              <a:t>Pergamenes</a:t>
            </a:r>
            <a:r>
              <a:rPr lang="en-US" sz="1100" dirty="0"/>
              <a:t> and Galatians. Ptolemy IV is too busy putting down Egyptian revolts to be a threat, so Antiochus spends the last few years preparing to invade India. Being weakened from the internal fighting, no one army or coalition is strong enough to resist a massive foreign invasion, and the subcontinent falls to the Seleukids.</a:t>
            </a:r>
            <a:endParaRPr lang="en-US" sz="400" dirty="0"/>
          </a:p>
          <a:p>
            <a:pPr>
              <a:spcAft>
                <a:spcPts val="600"/>
              </a:spcAft>
            </a:pPr>
            <a:r>
              <a:rPr lang="en-US" sz="1100" dirty="0"/>
              <a:t>***Kashmir and the </a:t>
            </a:r>
            <a:r>
              <a:rPr lang="en-US" sz="1100" dirty="0" err="1"/>
              <a:t>Audumbaras</a:t>
            </a:r>
            <a:r>
              <a:rPr lang="en-US" sz="1100" dirty="0"/>
              <a:t> retain independence in exchange for an alliance with the Seleukids.</a:t>
            </a:r>
          </a:p>
        </p:txBody>
      </p:sp>
      <p:sp>
        <p:nvSpPr>
          <p:cNvPr id="12" name="TextBox 11">
            <a:extLst>
              <a:ext uri="{FF2B5EF4-FFF2-40B4-BE49-F238E27FC236}">
                <a16:creationId xmlns:a16="http://schemas.microsoft.com/office/drawing/2014/main" id="{440D76D7-54FF-442D-8DFB-D80349D3ADD7}"/>
              </a:ext>
            </a:extLst>
          </p:cNvPr>
          <p:cNvSpPr txBox="1"/>
          <p:nvPr/>
        </p:nvSpPr>
        <p:spPr>
          <a:xfrm>
            <a:off x="3421270" y="103108"/>
            <a:ext cx="3203361" cy="2062103"/>
          </a:xfrm>
          <a:prstGeom prst="rect">
            <a:avLst/>
          </a:prstGeom>
          <a:noFill/>
        </p:spPr>
        <p:txBody>
          <a:bodyPr wrap="square" rtlCol="0">
            <a:spAutoFit/>
          </a:bodyPr>
          <a:lstStyle/>
          <a:p>
            <a:r>
              <a:rPr lang="en-US" sz="1100" dirty="0"/>
              <a:t>*Xerxes is King of Armenia Minor (</a:t>
            </a:r>
            <a:r>
              <a:rPr lang="en-US" sz="1100" dirty="0" err="1"/>
              <a:t>Mikre</a:t>
            </a:r>
            <a:r>
              <a:rPr lang="en-US" sz="1100" dirty="0"/>
              <a:t> Armenia); his brother Orontes IV of Armenia Major (</a:t>
            </a:r>
            <a:r>
              <a:rPr lang="en-US" sz="1100" dirty="0" err="1"/>
              <a:t>Megale</a:t>
            </a:r>
            <a:r>
              <a:rPr lang="en-US" sz="1100" dirty="0"/>
              <a:t> Armenia) was deposed and killed by Antiochus III, and his realm divided between the generals Artaxias (</a:t>
            </a:r>
            <a:r>
              <a:rPr lang="en-US" sz="1100" dirty="0" err="1"/>
              <a:t>Megale</a:t>
            </a:r>
            <a:r>
              <a:rPr lang="en-US" sz="1100" dirty="0"/>
              <a:t> Armenia) and </a:t>
            </a:r>
            <a:r>
              <a:rPr lang="en-US" sz="1100" dirty="0" err="1"/>
              <a:t>Zariadres</a:t>
            </a:r>
            <a:r>
              <a:rPr lang="en-US" sz="1100" dirty="0"/>
              <a:t> (</a:t>
            </a:r>
            <a:r>
              <a:rPr lang="en-US" sz="1100" dirty="0" err="1"/>
              <a:t>Sophene</a:t>
            </a:r>
            <a:r>
              <a:rPr lang="en-US" sz="1100" dirty="0"/>
              <a:t>). Xerxes avoided this fate by marrying a Seleukid princess. It also stands to mention that these parts of Armenia have been Seleukid vassals for some time, and this is a largely internal affair in retribution for previous rebellions in Mesopotamia.</a:t>
            </a:r>
          </a:p>
          <a:p>
            <a:endParaRPr lang="en-US" dirty="0"/>
          </a:p>
        </p:txBody>
      </p:sp>
    </p:spTree>
    <p:extLst>
      <p:ext uri="{BB962C8B-B14F-4D97-AF65-F5344CB8AC3E}">
        <p14:creationId xmlns:p14="http://schemas.microsoft.com/office/powerpoint/2010/main" val="970259717"/>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6873" y="566589"/>
            <a:ext cx="4243589" cy="3320668"/>
          </a:xfrm>
          <a:prstGeom prst="rect">
            <a:avLst/>
          </a:prstGeom>
        </p:spPr>
        <p:txBody>
          <a:bodyPr vert="horz" lIns="91440" tIns="45720" rIns="91440" bIns="45720" rtlCol="0">
            <a:normAutofit/>
          </a:bodyPr>
          <a:lstStyle/>
          <a:p>
            <a:pPr>
              <a:lnSpc>
                <a:spcPct val="90000"/>
              </a:lnSpc>
              <a:spcAft>
                <a:spcPts val="600"/>
              </a:spcAft>
            </a:pPr>
            <a:r>
              <a:rPr lang="en-US" sz="3200" dirty="0">
                <a:latin typeface="+mj-lt"/>
              </a:rPr>
              <a:t>211 BCE</a:t>
            </a:r>
          </a:p>
          <a:p>
            <a:pPr marL="285750" indent="-228600">
              <a:lnSpc>
                <a:spcPct val="90000"/>
              </a:lnSpc>
              <a:spcAft>
                <a:spcPts val="600"/>
              </a:spcAft>
              <a:buFont typeface="Arial" panose="020B0604020202020204" pitchFamily="34" charset="0"/>
              <a:buChar char="•"/>
            </a:pPr>
            <a:r>
              <a:rPr lang="en-US" sz="2000" dirty="0"/>
              <a:t>Sparta, Athens and Pergamon join Rome in their war against Philip V of Makedon.</a:t>
            </a:r>
          </a:p>
          <a:p>
            <a:pPr marL="285750" indent="-228600">
              <a:lnSpc>
                <a:spcPct val="90000"/>
              </a:lnSpc>
              <a:spcAft>
                <a:spcPts val="600"/>
              </a:spcAft>
              <a:buFont typeface="Arial" panose="020B0604020202020204" pitchFamily="34" charset="0"/>
              <a:buChar char="•"/>
            </a:pPr>
            <a:r>
              <a:rPr lang="en-US" sz="2000" b="1" dirty="0"/>
              <a:t>Megas Antiochus III commissions an explorer named </a:t>
            </a:r>
            <a:r>
              <a:rPr lang="en-US" sz="2000" b="1" dirty="0" err="1"/>
              <a:t>Patrocles</a:t>
            </a:r>
            <a:r>
              <a:rPr lang="en-US" sz="2000" b="1" dirty="0"/>
              <a:t> to find a route to China over the Himalayas. His small expedition is composed mainly of northern Indians and Tibetans.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2128" r="121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BF3045A7-57B4-4E05-BB1E-083B382E9E89}"/>
              </a:ext>
            </a:extLst>
          </p:cNvPr>
          <p:cNvSpPr txBox="1"/>
          <p:nvPr/>
        </p:nvSpPr>
        <p:spPr>
          <a:xfrm>
            <a:off x="646873" y="4229308"/>
            <a:ext cx="4109626" cy="2277547"/>
          </a:xfrm>
          <a:prstGeom prst="rect">
            <a:avLst/>
          </a:prstGeom>
          <a:noFill/>
        </p:spPr>
        <p:txBody>
          <a:bodyPr wrap="square" rtlCol="0">
            <a:spAutoFit/>
          </a:bodyPr>
          <a:lstStyle/>
          <a:p>
            <a:r>
              <a:rPr lang="en-US" sz="1400" dirty="0"/>
              <a:t>*Hannibal still campaigns in Italy, and Roman defeats in Hispania have created a bleak situation for the Roman Republic.</a:t>
            </a:r>
          </a:p>
          <a:p>
            <a:endParaRPr lang="en-US" sz="800" dirty="0"/>
          </a:p>
          <a:p>
            <a:r>
              <a:rPr lang="en-US" sz="1400" dirty="0"/>
              <a:t>**With the help of his Celtic allies, Makedon has captured most of Illyria from the Romans.</a:t>
            </a:r>
          </a:p>
          <a:p>
            <a:endParaRPr lang="en-US" sz="800" dirty="0"/>
          </a:p>
          <a:p>
            <a:r>
              <a:rPr lang="en-US" sz="1400" dirty="0"/>
              <a:t>***</a:t>
            </a:r>
            <a:r>
              <a:rPr lang="en-US" sz="1400" dirty="0" err="1"/>
              <a:t>Patrocles</a:t>
            </a:r>
            <a:r>
              <a:rPr lang="en-US" sz="1400" dirty="0"/>
              <a:t>’ expedition ultimately fails after they cannot find a safe way across the Yellow River. Concluding there is no “middle route” to China, </a:t>
            </a:r>
            <a:r>
              <a:rPr lang="en-US" sz="1400" dirty="0" err="1"/>
              <a:t>Patrocles</a:t>
            </a:r>
            <a:r>
              <a:rPr lang="en-US" sz="1400" dirty="0"/>
              <a:t> returns to India.</a:t>
            </a:r>
          </a:p>
        </p:txBody>
      </p:sp>
    </p:spTree>
    <p:extLst>
      <p:ext uri="{BB962C8B-B14F-4D97-AF65-F5344CB8AC3E}">
        <p14:creationId xmlns:p14="http://schemas.microsoft.com/office/powerpoint/2010/main" val="134033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312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and Ptolemy I Soter defeat Demetrius I Poliorcetes of </a:t>
            </a:r>
            <a:r>
              <a:rPr lang="en-US" sz="1900" dirty="0" err="1"/>
              <a:t>Makedon</a:t>
            </a:r>
            <a:r>
              <a:rPr lang="en-US" sz="1900" dirty="0"/>
              <a:t> in the Battle of Gaza.</a:t>
            </a:r>
          </a:p>
          <a:p>
            <a:pPr marL="285750" indent="-228600">
              <a:lnSpc>
                <a:spcPct val="90000"/>
              </a:lnSpc>
              <a:spcAft>
                <a:spcPts val="600"/>
              </a:spcAft>
              <a:buFont typeface="Arial" panose="020B0604020202020204" pitchFamily="34" charset="0"/>
              <a:buChar char="•"/>
            </a:pPr>
            <a:r>
              <a:rPr lang="en-US" sz="1900" dirty="0"/>
              <a:t>Beginning of Seleukid Era and creation of Arche Seleukeia.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303" r="22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E60E1D19-23D9-44CF-9781-FF8442C85E89}"/>
              </a:ext>
            </a:extLst>
          </p:cNvPr>
          <p:cNvSpPr txBox="1"/>
          <p:nvPr/>
        </p:nvSpPr>
        <p:spPr>
          <a:xfrm>
            <a:off x="640080" y="5885790"/>
            <a:ext cx="4243377" cy="307777"/>
          </a:xfrm>
          <a:prstGeom prst="rect">
            <a:avLst/>
          </a:prstGeom>
          <a:noFill/>
        </p:spPr>
        <p:txBody>
          <a:bodyPr wrap="square" rtlCol="0">
            <a:spAutoFit/>
          </a:bodyPr>
          <a:lstStyle/>
          <a:p>
            <a:r>
              <a:rPr lang="en-US" sz="1400" dirty="0"/>
              <a:t>*Demetrius I is the son of Antigonus.</a:t>
            </a:r>
          </a:p>
        </p:txBody>
      </p:sp>
    </p:spTree>
    <p:extLst>
      <p:ext uri="{BB962C8B-B14F-4D97-AF65-F5344CB8AC3E}">
        <p14:creationId xmlns:p14="http://schemas.microsoft.com/office/powerpoint/2010/main" val="1395874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ap&#10;&#10;Description automatically generated">
            <a:extLst>
              <a:ext uri="{FF2B5EF4-FFF2-40B4-BE49-F238E27FC236}">
                <a16:creationId xmlns:a16="http://schemas.microsoft.com/office/drawing/2014/main" id="{FEBD4B10-A052-4195-BE00-9D28A1496DC1}"/>
              </a:ext>
            </a:extLst>
          </p:cNvPr>
          <p:cNvPicPr>
            <a:picLocks noChangeAspect="1"/>
          </p:cNvPicPr>
          <p:nvPr/>
        </p:nvPicPr>
        <p:blipFill rotWithShape="1">
          <a:blip r:embed="rId2">
            <a:extLst>
              <a:ext uri="{28A0092B-C50C-407E-A947-70E740481C1C}">
                <a14:useLocalDpi xmlns:a14="http://schemas.microsoft.com/office/drawing/2010/main" val="0"/>
              </a:ext>
            </a:extLst>
          </a:blip>
          <a:srcRect r="-1" b="5663"/>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6584" y="4807689"/>
            <a:ext cx="6810198" cy="1780761"/>
          </a:xfrm>
          <a:prstGeom prst="rect">
            <a:avLst/>
          </a:prstGeom>
        </p:spPr>
        <p:txBody>
          <a:bodyPr vert="horz" lIns="91440" tIns="45720" rIns="91440" bIns="45720" rtlCol="0" anchor="ctr">
            <a:normAutofit fontScale="92500" lnSpcReduction="10000"/>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Antiochus III conquers </a:t>
            </a:r>
            <a:r>
              <a:rPr lang="en-US" sz="1600" dirty="0" err="1">
                <a:solidFill>
                  <a:schemeClr val="bg1"/>
                </a:solidFill>
              </a:rPr>
              <a:t>Hecatompylos</a:t>
            </a:r>
            <a:r>
              <a:rPr lang="en-US" sz="1600" dirty="0">
                <a:solidFill>
                  <a:schemeClr val="bg1"/>
                </a:solidFill>
              </a:rPr>
              <a:t>, the Parthian capital, and defeats Arsaces II in the Battle of Mount </a:t>
            </a:r>
            <a:r>
              <a:rPr lang="en-US" sz="1600" dirty="0" err="1">
                <a:solidFill>
                  <a:schemeClr val="bg1"/>
                </a:solidFill>
              </a:rPr>
              <a:t>Labus</a:t>
            </a:r>
            <a:r>
              <a:rPr lang="en-US" sz="1600" dirty="0">
                <a:solidFill>
                  <a:schemeClr val="bg1"/>
                </a:solidFill>
              </a:rPr>
              <a:t>. Arsaces II is forced into an alliance with Arche Seleukeia.</a:t>
            </a:r>
          </a:p>
          <a:p>
            <a:pPr marL="285750" indent="-228600" defTabSz="914400">
              <a:lnSpc>
                <a:spcPct val="90000"/>
              </a:lnSpc>
              <a:spcAft>
                <a:spcPts val="600"/>
              </a:spcAft>
              <a:buFont typeface="Arial" panose="020B0604020202020204" pitchFamily="34" charset="0"/>
              <a:buChar char="•"/>
            </a:pPr>
            <a:r>
              <a:rPr lang="en-US" sz="1600" b="1" dirty="0">
                <a:solidFill>
                  <a:schemeClr val="bg1"/>
                </a:solidFill>
              </a:rPr>
              <a:t>Qin Shi Er deposes his vassal lord of Wei, which prompts his other vassals to rebel. The rebellion sees several former independent kings restored throughout the empire.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Modu Chanyu, Emperor of the Xiongnu pushes into China, renewed Chinese emigration towards Central Asia.</a:t>
            </a:r>
          </a:p>
        </p:txBody>
      </p:sp>
      <p:sp>
        <p:nvSpPr>
          <p:cNvPr id="21" name="TextBox 20">
            <a:extLst>
              <a:ext uri="{FF2B5EF4-FFF2-40B4-BE49-F238E27FC236}">
                <a16:creationId xmlns:a16="http://schemas.microsoft.com/office/drawing/2014/main" id="{0F60C9B9-2775-468B-9899-6E68FD2F14D0}"/>
              </a:ext>
            </a:extLst>
          </p:cNvPr>
          <p:cNvSpPr txBox="1"/>
          <p:nvPr/>
        </p:nvSpPr>
        <p:spPr>
          <a:xfrm>
            <a:off x="10946782" y="4984351"/>
            <a:ext cx="920607" cy="1384995"/>
          </a:xfrm>
          <a:prstGeom prst="rect">
            <a:avLst/>
          </a:prstGeom>
          <a:solidFill>
            <a:schemeClr val="tx1">
              <a:lumMod val="5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200" dirty="0">
                <a:solidFill>
                  <a:schemeClr val="bg1"/>
                </a:solidFill>
              </a:rPr>
              <a:t>*The Yue tribes around the Red River secede from Lingnan.</a:t>
            </a:r>
          </a:p>
        </p:txBody>
      </p:sp>
      <p:sp>
        <p:nvSpPr>
          <p:cNvPr id="2" name="TextBox 1">
            <a:extLst>
              <a:ext uri="{FF2B5EF4-FFF2-40B4-BE49-F238E27FC236}">
                <a16:creationId xmlns:a16="http://schemas.microsoft.com/office/drawing/2014/main" id="{75EF9DB5-0BA4-4CBA-8EC6-7336D7A03EC3}"/>
              </a:ext>
            </a:extLst>
          </p:cNvPr>
          <p:cNvSpPr txBox="1"/>
          <p:nvPr/>
        </p:nvSpPr>
        <p:spPr>
          <a:xfrm>
            <a:off x="1369337" y="5322906"/>
            <a:ext cx="3010639" cy="707886"/>
          </a:xfrm>
          <a:prstGeom prst="rect">
            <a:avLst/>
          </a:prstGeom>
          <a:noFill/>
        </p:spPr>
        <p:txBody>
          <a:bodyPr wrap="square" rtlCol="0">
            <a:spAutoFit/>
          </a:bodyPr>
          <a:lstStyle/>
          <a:p>
            <a:r>
              <a:rPr lang="en-US" sz="4000" dirty="0">
                <a:solidFill>
                  <a:schemeClr val="bg1"/>
                </a:solidFill>
                <a:latin typeface="+mj-lt"/>
              </a:rPr>
              <a:t>209 BCE</a:t>
            </a:r>
          </a:p>
        </p:txBody>
      </p:sp>
    </p:spTree>
    <p:extLst>
      <p:ext uri="{BB962C8B-B14F-4D97-AF65-F5344CB8AC3E}">
        <p14:creationId xmlns:p14="http://schemas.microsoft.com/office/powerpoint/2010/main" val="117925275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492759" y="746267"/>
            <a:ext cx="4243589" cy="3188735"/>
          </a:xfrm>
          <a:prstGeom prst="rect">
            <a:avLst/>
          </a:prstGeom>
        </p:spPr>
        <p:txBody>
          <a:bodyPr vert="horz" lIns="91440" tIns="45720" rIns="91440" bIns="45720" rtlCol="0">
            <a:normAutofit/>
          </a:bodyPr>
          <a:lstStyle/>
          <a:p>
            <a:pPr>
              <a:lnSpc>
                <a:spcPct val="90000"/>
              </a:lnSpc>
              <a:spcAft>
                <a:spcPts val="600"/>
              </a:spcAft>
            </a:pPr>
            <a:r>
              <a:rPr lang="en-US" sz="3500" dirty="0">
                <a:latin typeface="+mj-lt"/>
              </a:rPr>
              <a:t>208 BCE</a:t>
            </a:r>
          </a:p>
          <a:p>
            <a:pPr marL="285750" indent="-228600">
              <a:lnSpc>
                <a:spcPct val="90000"/>
              </a:lnSpc>
              <a:spcAft>
                <a:spcPts val="600"/>
              </a:spcAft>
              <a:buFont typeface="Arial" panose="020B0604020202020204" pitchFamily="34" charset="0"/>
              <a:buChar char="•"/>
            </a:pPr>
            <a:r>
              <a:rPr lang="en-US" sz="2400" dirty="0"/>
              <a:t>Megas Antiochus III becomes titular overlord of Baktria and Marakanda, receiving the submission of their kings. Seleukid princesses married to the heirs of Baktria and Marakanda.</a:t>
            </a:r>
            <a:endParaRPr lang="en-US" sz="2400" b="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0276" r="102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CDB44FD-C678-43E0-ABFE-FD9D264A1436}"/>
              </a:ext>
            </a:extLst>
          </p:cNvPr>
          <p:cNvSpPr txBox="1"/>
          <p:nvPr/>
        </p:nvSpPr>
        <p:spPr>
          <a:xfrm>
            <a:off x="492758" y="5157626"/>
            <a:ext cx="4243589" cy="954107"/>
          </a:xfrm>
          <a:prstGeom prst="rect">
            <a:avLst/>
          </a:prstGeom>
          <a:noFill/>
        </p:spPr>
        <p:txBody>
          <a:bodyPr wrap="square" rtlCol="0">
            <a:spAutoFit/>
          </a:bodyPr>
          <a:lstStyle/>
          <a:p>
            <a:r>
              <a:rPr lang="en-US" sz="1400" dirty="0"/>
              <a:t>*Unlike Arsaces II, who was merely forced into an alliance, the Hellenic kings Diodotus III and Euthydemus I are directly subjugated, and their territories are annexed into the sprawling empire of Arche Seleukeia.</a:t>
            </a:r>
          </a:p>
        </p:txBody>
      </p:sp>
    </p:spTree>
    <p:extLst>
      <p:ext uri="{BB962C8B-B14F-4D97-AF65-F5344CB8AC3E}">
        <p14:creationId xmlns:p14="http://schemas.microsoft.com/office/powerpoint/2010/main" val="1566030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t="12811" b="12811"/>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3" y="4801857"/>
            <a:ext cx="3456015"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Publius Cornelius Scipio defeats the Carthaginians at </a:t>
            </a:r>
            <a:r>
              <a:rPr lang="en-US" sz="1600" dirty="0" err="1">
                <a:solidFill>
                  <a:schemeClr val="bg1"/>
                </a:solidFill>
              </a:rPr>
              <a:t>Ilipa</a:t>
            </a:r>
            <a:r>
              <a:rPr lang="en-US" sz="1600" dirty="0">
                <a:solidFill>
                  <a:schemeClr val="bg1"/>
                </a:solidFill>
              </a:rPr>
              <a:t> and drives them out of Spain.</a:t>
            </a:r>
          </a:p>
          <a:p>
            <a:pPr marL="285750" indent="-228600" defTabSz="914400">
              <a:lnSpc>
                <a:spcPct val="90000"/>
              </a:lnSpc>
              <a:spcAft>
                <a:spcPts val="600"/>
              </a:spcAft>
              <a:buFont typeface="Arial" panose="020B0604020202020204" pitchFamily="34" charset="0"/>
              <a:buChar char="•"/>
            </a:pPr>
            <a:r>
              <a:rPr lang="en-US" sz="1600" dirty="0" err="1">
                <a:solidFill>
                  <a:schemeClr val="bg1"/>
                </a:solidFill>
              </a:rPr>
              <a:t>Masinissa</a:t>
            </a:r>
            <a:r>
              <a:rPr lang="en-US" sz="1600" dirty="0">
                <a:solidFill>
                  <a:schemeClr val="bg1"/>
                </a:solidFill>
              </a:rPr>
              <a:t>, the Numidian King of the </a:t>
            </a:r>
            <a:r>
              <a:rPr lang="en-US" sz="1600" dirty="0" err="1">
                <a:solidFill>
                  <a:schemeClr val="bg1"/>
                </a:solidFill>
              </a:rPr>
              <a:t>Massylii</a:t>
            </a:r>
            <a:r>
              <a:rPr lang="en-US" sz="1600" dirty="0">
                <a:solidFill>
                  <a:schemeClr val="bg1"/>
                </a:solidFill>
              </a:rPr>
              <a:t>, joins the Roman cause but is more concerned with fighting his fellow Roman ally Syphax.</a:t>
            </a:r>
          </a:p>
        </p:txBody>
      </p:sp>
      <p:sp>
        <p:nvSpPr>
          <p:cNvPr id="21" name="TextBox 20">
            <a:extLst>
              <a:ext uri="{FF2B5EF4-FFF2-40B4-BE49-F238E27FC236}">
                <a16:creationId xmlns:a16="http://schemas.microsoft.com/office/drawing/2014/main" id="{0F60C9B9-2775-468B-9899-6E68FD2F14D0}"/>
              </a:ext>
            </a:extLst>
          </p:cNvPr>
          <p:cNvSpPr txBox="1"/>
          <p:nvPr/>
        </p:nvSpPr>
        <p:spPr>
          <a:xfrm>
            <a:off x="7670769" y="4898389"/>
            <a:ext cx="4198143" cy="1354217"/>
          </a:xfrm>
          <a:prstGeom prst="rect">
            <a:avLst/>
          </a:prstGeom>
          <a:solidFill>
            <a:schemeClr val="accent5">
              <a:lumMod val="20000"/>
              <a:lumOff val="8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*Historically, Syphax joins the Carthaginian cause, possibly as an excuse to depose </a:t>
            </a:r>
            <a:r>
              <a:rPr lang="en-US" sz="1100" dirty="0" err="1">
                <a:solidFill>
                  <a:schemeClr val="bg1"/>
                </a:solidFill>
              </a:rPr>
              <a:t>Masinissa</a:t>
            </a:r>
            <a:r>
              <a:rPr lang="en-US" sz="1100" dirty="0">
                <a:solidFill>
                  <a:schemeClr val="bg1"/>
                </a:solidFill>
              </a:rPr>
              <a:t> and rule all of Numidia. In Lux, Roman intervention prevents the kings from ousting one another; this behavior will become a hallmark feature of Roman foreign policy, both in our timeline and this one.</a:t>
            </a:r>
          </a:p>
          <a:p>
            <a:pPr>
              <a:spcAft>
                <a:spcPts val="600"/>
              </a:spcAft>
            </a:pPr>
            <a:r>
              <a:rPr lang="en-US" sz="1100" dirty="0">
                <a:solidFill>
                  <a:schemeClr val="bg1"/>
                </a:solidFill>
              </a:rPr>
              <a:t>**The Mauri are a separate group of Numidians unaffiliated with the Romans, who opportunistically filled the vacuum left by Carthage.</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206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317411860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778"/>
          <a:stretch/>
        </p:blipFill>
        <p:spPr>
          <a:xfrm>
            <a:off x="-1" y="10"/>
            <a:ext cx="12192000" cy="6857990"/>
          </a:xfrm>
          <a:prstGeom prst="rect">
            <a:avLst/>
          </a:prstGeom>
        </p:spPr>
      </p:pic>
      <p:sp>
        <p:nvSpPr>
          <p:cNvPr id="4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45" name="Straight Connector 4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i="1" dirty="0"/>
              <a:t>Megas Antiochus’ begins his legendary campaign into China. His army consists of over half a million soldiers from all parts of the empire, including Greeks, Indians, Persians, Celts, Armenians, Parthians, and Chinese. Traveling along the Silk Road, they march as far as </a:t>
            </a:r>
            <a:r>
              <a:rPr lang="en-US" sz="1400" i="1" dirty="0" err="1"/>
              <a:t>Wuwei</a:t>
            </a:r>
            <a:r>
              <a:rPr lang="en-US" sz="1400" i="1" dirty="0"/>
              <a:t> by the end of the year.</a:t>
            </a:r>
          </a:p>
          <a:p>
            <a:pPr marL="285750" indent="-228600" defTabSz="914400">
              <a:lnSpc>
                <a:spcPct val="90000"/>
              </a:lnSpc>
              <a:spcAft>
                <a:spcPts val="600"/>
              </a:spcAft>
              <a:buFont typeface="Arial" panose="020B0604020202020204" pitchFamily="34" charset="0"/>
              <a:buChar char="•"/>
            </a:pPr>
            <a:r>
              <a:rPr lang="en-US" sz="1400" b="1" dirty="0"/>
              <a:t>Qin Shi Er is assassinated by his chief eunuch Zhao Gao. His nephew is coronated Emperor </a:t>
            </a:r>
            <a:r>
              <a:rPr lang="en-US" sz="1400" b="1" dirty="0" err="1"/>
              <a:t>Ziying</a:t>
            </a:r>
            <a:r>
              <a:rPr lang="en-US" sz="1400" b="1" dirty="0"/>
              <a:t>, whose first order of business is the assassination of Zhao Gao.</a:t>
            </a:r>
          </a:p>
          <a:p>
            <a:pPr marL="285750" indent="-228600" defTabSz="914400">
              <a:lnSpc>
                <a:spcPct val="90000"/>
              </a:lnSpc>
              <a:spcAft>
                <a:spcPts val="600"/>
              </a:spcAft>
              <a:buFont typeface="Arial" panose="020B0604020202020204" pitchFamily="34" charset="0"/>
              <a:buChar char="•"/>
            </a:pPr>
            <a:r>
              <a:rPr lang="en-US" sz="1400" i="1" dirty="0"/>
              <a:t>In the same year, a rebel general named Liu Bang captures </a:t>
            </a:r>
            <a:r>
              <a:rPr lang="en-US" sz="1400" i="1" dirty="0" err="1"/>
              <a:t>Ziying</a:t>
            </a:r>
            <a:r>
              <a:rPr lang="en-US" sz="1400" i="1" dirty="0"/>
              <a:t>, who surrenders the city of Xianyang without a fight, bringing an end to the Qin dynasty.</a:t>
            </a:r>
          </a:p>
        </p:txBody>
      </p:sp>
      <p:sp>
        <p:nvSpPr>
          <p:cNvPr id="5" name="TextBox 4">
            <a:extLst>
              <a:ext uri="{FF2B5EF4-FFF2-40B4-BE49-F238E27FC236}">
                <a16:creationId xmlns:a16="http://schemas.microsoft.com/office/drawing/2014/main" id="{0268F6F4-6DAB-4506-B321-AE6B1E61D57B}"/>
              </a:ext>
            </a:extLst>
          </p:cNvPr>
          <p:cNvSpPr txBox="1"/>
          <p:nvPr/>
        </p:nvSpPr>
        <p:spPr>
          <a:xfrm>
            <a:off x="5129491" y="5344914"/>
            <a:ext cx="6911082" cy="1384995"/>
          </a:xfrm>
          <a:prstGeom prst="rect">
            <a:avLst/>
          </a:prstGeom>
          <a:solidFill>
            <a:schemeClr val="accent4">
              <a:lumMod val="20000"/>
              <a:lumOff val="80000"/>
              <a:alpha val="52000"/>
            </a:schemeClr>
          </a:solidFill>
          <a:effectLst>
            <a:glow rad="63500">
              <a:schemeClr val="accent4">
                <a:lumMod val="20000"/>
                <a:lumOff val="80000"/>
                <a:alpha val="40000"/>
              </a:schemeClr>
            </a:glow>
            <a:outerShdw blurRad="50800" dist="38100" dir="8100000" algn="tr" rotWithShape="0">
              <a:prstClr val="black">
                <a:alpha val="40000"/>
              </a:prstClr>
            </a:outerShdw>
            <a:softEdge rad="12700"/>
          </a:effectLst>
        </p:spPr>
        <p:txBody>
          <a:bodyPr wrap="square" rtlCol="0">
            <a:spAutoFit/>
          </a:bodyPr>
          <a:lstStyle/>
          <a:p>
            <a:pPr algn="ctr">
              <a:spcAft>
                <a:spcPts val="600"/>
              </a:spcAft>
            </a:pPr>
            <a:r>
              <a:rPr lang="en-US" sz="1400" i="1" dirty="0"/>
              <a:t>CHANGES: </a:t>
            </a:r>
            <a:r>
              <a:rPr lang="en-US" sz="1400" i="1" dirty="0" err="1"/>
              <a:t>Shaytana</a:t>
            </a:r>
            <a:r>
              <a:rPr lang="en-US" sz="1400" i="1" dirty="0"/>
              <a:t> had written that Antiochus III invaded China and established the city of Antiocheia Eschate all in one year, and then campaigned against the Han for four more years. The longest and most difficult part of the whole ordeal would have been the journey across desert and mountains into Western China and establishing a foothold once there. A year is simply not enough time, even for Megas Antiochus. The invasion has been broken up into smaller parts, with events from the Chu-Han Contention also being taken into consideration.</a:t>
            </a:r>
          </a:p>
        </p:txBody>
      </p:sp>
      <p:sp>
        <p:nvSpPr>
          <p:cNvPr id="10" name="TextBox 9">
            <a:extLst>
              <a:ext uri="{FF2B5EF4-FFF2-40B4-BE49-F238E27FC236}">
                <a16:creationId xmlns:a16="http://schemas.microsoft.com/office/drawing/2014/main" id="{10267B2A-C97A-4A04-8151-19373EBF99F0}"/>
              </a:ext>
            </a:extLst>
          </p:cNvPr>
          <p:cNvSpPr txBox="1"/>
          <p:nvPr/>
        </p:nvSpPr>
        <p:spPr>
          <a:xfrm>
            <a:off x="1249440" y="2305350"/>
            <a:ext cx="3010639" cy="707886"/>
          </a:xfrm>
          <a:prstGeom prst="rect">
            <a:avLst/>
          </a:prstGeom>
          <a:noFill/>
        </p:spPr>
        <p:txBody>
          <a:bodyPr wrap="square" rtlCol="0">
            <a:spAutoFit/>
          </a:bodyPr>
          <a:lstStyle/>
          <a:p>
            <a:pPr algn="ctr"/>
            <a:r>
              <a:rPr lang="en-US" sz="4000" dirty="0">
                <a:latin typeface="+mj-lt"/>
              </a:rPr>
              <a:t>206 BCE</a:t>
            </a:r>
          </a:p>
        </p:txBody>
      </p:sp>
      <p:sp>
        <p:nvSpPr>
          <p:cNvPr id="11" name="TextBox 10">
            <a:extLst>
              <a:ext uri="{FF2B5EF4-FFF2-40B4-BE49-F238E27FC236}">
                <a16:creationId xmlns:a16="http://schemas.microsoft.com/office/drawing/2014/main" id="{89CBAACA-8BC9-488B-AE9D-512D982CD0F4}"/>
              </a:ext>
            </a:extLst>
          </p:cNvPr>
          <p:cNvSpPr txBox="1"/>
          <p:nvPr/>
        </p:nvSpPr>
        <p:spPr>
          <a:xfrm>
            <a:off x="1851658" y="2855119"/>
            <a:ext cx="1806205" cy="461665"/>
          </a:xfrm>
          <a:prstGeom prst="rect">
            <a:avLst/>
          </a:prstGeom>
          <a:noFill/>
        </p:spPr>
        <p:txBody>
          <a:bodyPr wrap="square" rtlCol="0">
            <a:spAutoFit/>
          </a:bodyPr>
          <a:lstStyle/>
          <a:p>
            <a:pPr algn="ctr"/>
            <a:r>
              <a:rPr lang="en-US" sz="2400" dirty="0"/>
              <a:t>(2 of 2)</a:t>
            </a:r>
          </a:p>
        </p:txBody>
      </p:sp>
    </p:spTree>
    <p:extLst>
      <p:ext uri="{BB962C8B-B14F-4D97-AF65-F5344CB8AC3E}">
        <p14:creationId xmlns:p14="http://schemas.microsoft.com/office/powerpoint/2010/main" val="3917987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330B20-72D8-4850-A0B6-9C6BA7E9E3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47532" y="86253"/>
            <a:ext cx="7346644" cy="3919661"/>
          </a:xfrm>
          <a:prstGeom prst="rect">
            <a:avLst/>
          </a:prstGeom>
        </p:spPr>
      </p:pic>
      <p:pic>
        <p:nvPicPr>
          <p:cNvPr id="9" name="Picture 8">
            <a:extLst>
              <a:ext uri="{FF2B5EF4-FFF2-40B4-BE49-F238E27FC236}">
                <a16:creationId xmlns:a16="http://schemas.microsoft.com/office/drawing/2014/main" id="{55D47FCF-DB54-4CC9-AAC3-4D49397A8F29}"/>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167179" y="3880320"/>
            <a:ext cx="3085681" cy="2977681"/>
          </a:xfrm>
          <a:prstGeom prst="rect">
            <a:avLst/>
          </a:prstGeom>
        </p:spPr>
      </p:pic>
      <p:sp>
        <p:nvSpPr>
          <p:cNvPr id="124" name="Freeform: Shape 11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0" name="Group 119">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21"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242696" y="1592494"/>
            <a:ext cx="4920131" cy="3481452"/>
          </a:xfrm>
          <a:prstGeom prst="rect">
            <a:avLst/>
          </a:prstGeom>
        </p:spPr>
        <p:txBody>
          <a:bodyPr vert="horz" lIns="91440" tIns="45720" rIns="91440" bIns="45720" rtlCol="0" anchor="t">
            <a:normAutofit lnSpcReduction="10000"/>
          </a:bodyPr>
          <a:lstStyle/>
          <a:p>
            <a:pPr marL="285750" indent="-228600" defTabSz="914400">
              <a:lnSpc>
                <a:spcPct val="90000"/>
              </a:lnSpc>
              <a:spcAft>
                <a:spcPts val="600"/>
              </a:spcAft>
              <a:buFont typeface="Arial" panose="020B0604020202020204" pitchFamily="34" charset="0"/>
              <a:buChar char="•"/>
            </a:pPr>
            <a:r>
              <a:rPr lang="en-US" dirty="0">
                <a:solidFill>
                  <a:schemeClr val="bg1"/>
                </a:solidFill>
              </a:rPr>
              <a:t>First Makedonian War ends with Philip V emerging victorious in the Second Battle of Apollonia. Large parts of Illyria are ceded to Makedon.</a:t>
            </a:r>
          </a:p>
          <a:p>
            <a:pPr marL="285750" indent="-228600" defTabSz="914400">
              <a:lnSpc>
                <a:spcPct val="90000"/>
              </a:lnSpc>
              <a:spcAft>
                <a:spcPts val="600"/>
              </a:spcAft>
              <a:buFont typeface="Arial" panose="020B0604020202020204" pitchFamily="34" charset="0"/>
              <a:buChar char="•"/>
            </a:pPr>
            <a:r>
              <a:rPr lang="en-US" dirty="0">
                <a:solidFill>
                  <a:schemeClr val="bg1"/>
                </a:solidFill>
              </a:rPr>
              <a:t>Philip V conquers Crete and attacks Rhodes.</a:t>
            </a:r>
          </a:p>
          <a:p>
            <a:pPr marL="285750" indent="-228600" defTabSz="914400">
              <a:lnSpc>
                <a:spcPct val="90000"/>
              </a:lnSpc>
              <a:spcAft>
                <a:spcPts val="600"/>
              </a:spcAft>
              <a:buFont typeface="Arial" panose="020B0604020202020204" pitchFamily="34" charset="0"/>
              <a:buChar char="•"/>
            </a:pPr>
            <a:r>
              <a:rPr lang="en-US" i="1" dirty="0">
                <a:solidFill>
                  <a:schemeClr val="bg1"/>
                </a:solidFill>
              </a:rPr>
              <a:t>Using his Han and Zhao soldiers as guides and translators, Megas Antiochus uses the ancient galley road system to cross into the Sichuan Valley and besiege the city of Chengdu. </a:t>
            </a:r>
            <a:r>
              <a:rPr lang="en-US" b="1" i="1" dirty="0">
                <a:solidFill>
                  <a:schemeClr val="bg1"/>
                </a:solidFill>
              </a:rPr>
              <a:t>Beginning of the First Hellenic Invasion of China.</a:t>
            </a:r>
          </a:p>
          <a:p>
            <a:pPr marL="285750" indent="-228600" defTabSz="914400">
              <a:lnSpc>
                <a:spcPct val="90000"/>
              </a:lnSpc>
              <a:spcAft>
                <a:spcPts val="600"/>
              </a:spcAft>
              <a:buFont typeface="Arial" panose="020B0604020202020204" pitchFamily="34" charset="0"/>
              <a:buChar char="•"/>
            </a:pPr>
            <a:r>
              <a:rPr lang="en-US" b="1" dirty="0">
                <a:solidFill>
                  <a:schemeClr val="bg1"/>
                </a:solidFill>
              </a:rPr>
              <a:t>Liu Bang formally starts the Chu-Han Contention by attacking </a:t>
            </a:r>
            <a:r>
              <a:rPr lang="en-US" b="1" dirty="0" err="1">
                <a:solidFill>
                  <a:schemeClr val="bg1"/>
                </a:solidFill>
              </a:rPr>
              <a:t>Pengcheng</a:t>
            </a:r>
            <a:r>
              <a:rPr lang="en-US" b="1" dirty="0">
                <a:solidFill>
                  <a:schemeClr val="bg1"/>
                </a:solidFill>
              </a:rPr>
              <a:t>.</a:t>
            </a:r>
          </a:p>
        </p:txBody>
      </p:sp>
      <p:pic>
        <p:nvPicPr>
          <p:cNvPr id="11" name="Picture 10">
            <a:extLst>
              <a:ext uri="{FF2B5EF4-FFF2-40B4-BE49-F238E27FC236}">
                <a16:creationId xmlns:a16="http://schemas.microsoft.com/office/drawing/2014/main" id="{CB8FD70E-1568-4F53-BC4D-6BB115F3E90F}"/>
              </a:ext>
            </a:extLst>
          </p:cNvPr>
          <p:cNvPicPr>
            <a:picLocks noChangeAspect="1"/>
          </p:cNvPicPr>
          <p:nvPr/>
        </p:nvPicPr>
        <p:blipFill>
          <a:blip r:embed="rId5"/>
          <a:stretch>
            <a:fillRect/>
          </a:stretch>
        </p:blipFill>
        <p:spPr>
          <a:xfrm>
            <a:off x="8388873" y="3880320"/>
            <a:ext cx="3803127" cy="2977680"/>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123524" y="5074404"/>
            <a:ext cx="4920131" cy="1600438"/>
          </a:xfrm>
          <a:prstGeom prst="rect">
            <a:avLst/>
          </a:prstGeom>
          <a:noFill/>
        </p:spPr>
        <p:txBody>
          <a:bodyPr wrap="square" rtlCol="0">
            <a:spAutoFit/>
          </a:bodyPr>
          <a:lstStyle/>
          <a:p>
            <a:pPr>
              <a:spcAft>
                <a:spcPts val="600"/>
              </a:spcAft>
            </a:pPr>
            <a:r>
              <a:rPr lang="en-US" sz="1100" dirty="0">
                <a:solidFill>
                  <a:schemeClr val="bg1">
                    <a:lumMod val="95000"/>
                  </a:schemeClr>
                </a:solidFill>
              </a:rPr>
              <a:t>*The mercantile city-state of </a:t>
            </a:r>
            <a:r>
              <a:rPr lang="en-US" sz="1100" dirty="0" err="1">
                <a:solidFill>
                  <a:schemeClr val="bg1">
                    <a:lumMod val="95000"/>
                  </a:schemeClr>
                </a:solidFill>
              </a:rPr>
              <a:t>Gerrha</a:t>
            </a:r>
            <a:r>
              <a:rPr lang="en-US" sz="1100" dirty="0">
                <a:solidFill>
                  <a:schemeClr val="bg1">
                    <a:lumMod val="95000"/>
                  </a:schemeClr>
                </a:solidFill>
              </a:rPr>
              <a:t> historically avoids an invasion by Antiochus III by sending a large tribute of silver. Since Megas Antiochus is campaigning in China, this money is instead used to bolster their influence abroad in Persia and India.</a:t>
            </a:r>
          </a:p>
          <a:p>
            <a:pPr>
              <a:spcAft>
                <a:spcPts val="600"/>
              </a:spcAft>
            </a:pPr>
            <a:r>
              <a:rPr lang="en-US" sz="1100" dirty="0">
                <a:solidFill>
                  <a:schemeClr val="bg1">
                    <a:lumMod val="95000"/>
                  </a:schemeClr>
                </a:solidFill>
              </a:rPr>
              <a:t>**A native Egyptian uprising led by </a:t>
            </a:r>
            <a:r>
              <a:rPr lang="en-US" sz="1100" dirty="0" err="1">
                <a:solidFill>
                  <a:schemeClr val="bg1">
                    <a:lumMod val="95000"/>
                  </a:schemeClr>
                </a:solidFill>
              </a:rPr>
              <a:t>Horwennefer</a:t>
            </a:r>
            <a:r>
              <a:rPr lang="en-US" sz="1100" dirty="0">
                <a:solidFill>
                  <a:schemeClr val="bg1">
                    <a:lumMod val="95000"/>
                  </a:schemeClr>
                </a:solidFill>
              </a:rPr>
              <a:t> takes place in Upper Egypt against the new king Ptolemy V, whose father’s death had been kept secret until now for exactly this reason.</a:t>
            </a:r>
          </a:p>
          <a:p>
            <a:pPr>
              <a:spcAft>
                <a:spcPts val="600"/>
              </a:spcAft>
            </a:pPr>
            <a:r>
              <a:rPr lang="en-US" sz="1100" dirty="0">
                <a:solidFill>
                  <a:schemeClr val="bg1">
                    <a:lumMod val="95000"/>
                  </a:schemeClr>
                </a:solidFill>
              </a:rPr>
              <a:t>***For further clarification on the events in China, please read the expanded time for the Chu-Han Contention.</a:t>
            </a:r>
            <a:endParaRPr lang="en-US" sz="200" dirty="0">
              <a:solidFill>
                <a:schemeClr val="bg1">
                  <a:lumMod val="95000"/>
                </a:schemeClr>
              </a:solidFill>
            </a:endParaRPr>
          </a:p>
        </p:txBody>
      </p:sp>
      <p:sp>
        <p:nvSpPr>
          <p:cNvPr id="31" name="TextBox 30">
            <a:extLst>
              <a:ext uri="{FF2B5EF4-FFF2-40B4-BE49-F238E27FC236}">
                <a16:creationId xmlns:a16="http://schemas.microsoft.com/office/drawing/2014/main" id="{920BF960-1AC8-4170-B5F8-7631434D3629}"/>
              </a:ext>
            </a:extLst>
          </p:cNvPr>
          <p:cNvSpPr txBox="1"/>
          <p:nvPr/>
        </p:nvSpPr>
        <p:spPr>
          <a:xfrm>
            <a:off x="2033016" y="537963"/>
            <a:ext cx="3010639" cy="707886"/>
          </a:xfrm>
          <a:prstGeom prst="rect">
            <a:avLst/>
          </a:prstGeom>
          <a:noFill/>
        </p:spPr>
        <p:txBody>
          <a:bodyPr wrap="square" rtlCol="0">
            <a:spAutoFit/>
          </a:bodyPr>
          <a:lstStyle/>
          <a:p>
            <a:r>
              <a:rPr lang="en-US" sz="4000" dirty="0">
                <a:solidFill>
                  <a:schemeClr val="bg1"/>
                </a:solidFill>
                <a:latin typeface="+mj-lt"/>
              </a:rPr>
              <a:t>205 BCE</a:t>
            </a:r>
          </a:p>
        </p:txBody>
      </p:sp>
    </p:spTree>
    <p:extLst>
      <p:ext uri="{BB962C8B-B14F-4D97-AF65-F5344CB8AC3E}">
        <p14:creationId xmlns:p14="http://schemas.microsoft.com/office/powerpoint/2010/main" val="3331019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61" r="1" b="962"/>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99646" y="2103437"/>
            <a:ext cx="5696354"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dirty="0">
                <a:latin typeface="+mj-lt"/>
                <a:ea typeface="+mj-ea"/>
                <a:cs typeface="+mj-cs"/>
              </a:rPr>
              <a:t>204 BCE</a:t>
            </a:r>
          </a:p>
          <a:p>
            <a:pPr marL="342900" indent="-285750" defTabSz="914400">
              <a:lnSpc>
                <a:spcPct val="90000"/>
              </a:lnSpc>
              <a:spcBef>
                <a:spcPct val="0"/>
              </a:spcBef>
              <a:spcAft>
                <a:spcPts val="600"/>
              </a:spcAft>
              <a:buFont typeface="Arial" panose="020B0604020202020204" pitchFamily="34" charset="0"/>
              <a:buChar char="•"/>
            </a:pPr>
            <a:r>
              <a:rPr lang="en-US" sz="2000" b="1" dirty="0"/>
              <a:t>Nanyue Kingdom established by Zhao </a:t>
            </a:r>
            <a:r>
              <a:rPr lang="en-US" sz="2000" b="1" dirty="0" err="1"/>
              <a:t>Tuo</a:t>
            </a:r>
            <a:r>
              <a:rPr lang="en-US" sz="2000" b="1" dirty="0"/>
              <a:t> in south China/north Vietnam.</a:t>
            </a:r>
          </a:p>
        </p:txBody>
      </p:sp>
      <p:sp>
        <p:nvSpPr>
          <p:cNvPr id="2" name="TextBox 1">
            <a:extLst>
              <a:ext uri="{FF2B5EF4-FFF2-40B4-BE49-F238E27FC236}">
                <a16:creationId xmlns:a16="http://schemas.microsoft.com/office/drawing/2014/main" id="{6CDB44FD-C678-43E0-ABFE-FD9D264A1436}"/>
              </a:ext>
            </a:extLst>
          </p:cNvPr>
          <p:cNvSpPr txBox="1"/>
          <p:nvPr/>
        </p:nvSpPr>
        <p:spPr>
          <a:xfrm>
            <a:off x="399646" y="3961042"/>
            <a:ext cx="4782458" cy="2604144"/>
          </a:xfrm>
          <a:prstGeom prst="rect">
            <a:avLst/>
          </a:prstGeom>
        </p:spPr>
        <p:txBody>
          <a:bodyPr vert="horz" lIns="91440" tIns="45720" rIns="91440" bIns="45720" rtlCol="0" anchor="t">
            <a:normAutofit/>
          </a:bodyPr>
          <a:lstStyle/>
          <a:p>
            <a:pPr defTabSz="914400">
              <a:lnSpc>
                <a:spcPct val="90000"/>
              </a:lnSpc>
              <a:spcAft>
                <a:spcPts val="600"/>
              </a:spcAft>
            </a:pPr>
            <a:r>
              <a:rPr lang="en-US" sz="1400" dirty="0"/>
              <a:t>*Unlike Lingnan, which was established by the Qin, the Nanyue Kingdom is led by a local Yue administration and is rather detached (both physically and politically) from Chinese affairs. Zhao </a:t>
            </a:r>
            <a:r>
              <a:rPr lang="en-US" sz="1400" dirty="0" err="1"/>
              <a:t>Tuo</a:t>
            </a:r>
            <a:r>
              <a:rPr lang="en-US" sz="1400" dirty="0"/>
              <a:t>, originally from northern China, is still the King of Nanyue.</a:t>
            </a:r>
          </a:p>
          <a:p>
            <a:pPr defTabSz="914400">
              <a:lnSpc>
                <a:spcPct val="90000"/>
              </a:lnSpc>
              <a:spcAft>
                <a:spcPts val="600"/>
              </a:spcAft>
            </a:pPr>
            <a:r>
              <a:rPr lang="en-US" sz="1400" dirty="0"/>
              <a:t>**Most of the Eighteen Kingdoms founded by Xiang Yu have been conquered or annexed by either Han or Chu, or else fallen to the foreign invaders.</a:t>
            </a:r>
          </a:p>
          <a:p>
            <a:pPr defTabSz="914400">
              <a:lnSpc>
                <a:spcPct val="90000"/>
              </a:lnSpc>
              <a:spcAft>
                <a:spcPts val="600"/>
              </a:spcAft>
            </a:pPr>
            <a:r>
              <a:rPr lang="en-US" sz="1400" dirty="0"/>
              <a:t>***In the Mediterranean, Hannibal is forced to leave Italy and return to Africa after Publius Cornelius Scipio’s army besieges Utica. After several inconclusive battles, the Carthaginian and Roman armies are at a stalemate.</a:t>
            </a:r>
          </a:p>
        </p:txBody>
      </p:sp>
    </p:spTree>
    <p:extLst>
      <p:ext uri="{BB962C8B-B14F-4D97-AF65-F5344CB8AC3E}">
        <p14:creationId xmlns:p14="http://schemas.microsoft.com/office/powerpoint/2010/main" val="170581175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t="4460" b="4460"/>
          <a:stretch/>
        </p:blipFill>
        <p:spPr>
          <a:xfrm>
            <a:off x="579264" y="365141"/>
            <a:ext cx="6288262" cy="3063875"/>
          </a:xfrm>
          <a:prstGeom prst="rect">
            <a:avLst/>
          </a:prstGeom>
        </p:spPr>
      </p:pic>
      <p:sp useBgFill="1">
        <p:nvSpPr>
          <p:cNvPr id="43" name="Rectangle 4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650510" y="3630934"/>
            <a:ext cx="6217014" cy="2546013"/>
          </a:xfrm>
          <a:prstGeom prst="rect">
            <a:avLst/>
          </a:prstGeom>
          <a:solidFill>
            <a:schemeClr val="accent2">
              <a:lumMod val="20000"/>
              <a:lumOff val="80000"/>
            </a:schemeClr>
          </a:solidFill>
          <a:effectLst>
            <a:glow rad="101600">
              <a:schemeClr val="accent2">
                <a:satMod val="175000"/>
                <a:alpha val="40000"/>
              </a:schemeClr>
            </a:glow>
          </a:effectLst>
        </p:spPr>
        <p:txBody>
          <a:bodyPr vert="horz" lIns="91440" tIns="45720" rIns="91440" bIns="45720" rtlCol="0" anchor="ctr">
            <a:normAutofit lnSpcReduction="10000"/>
          </a:bodyPr>
          <a:lstStyle/>
          <a:p>
            <a:pPr defTabSz="914400">
              <a:lnSpc>
                <a:spcPct val="90000"/>
              </a:lnSpc>
              <a:spcBef>
                <a:spcPct val="0"/>
              </a:spcBef>
              <a:spcAft>
                <a:spcPts val="600"/>
              </a:spcAft>
            </a:pPr>
            <a:r>
              <a:rPr lang="en-US" sz="2000" dirty="0">
                <a:latin typeface="+mj-lt"/>
              </a:rPr>
              <a:t>202 BCE</a:t>
            </a:r>
          </a:p>
          <a:p>
            <a:pPr marL="342900" indent="-228600" defTabSz="914400">
              <a:lnSpc>
                <a:spcPct val="90000"/>
              </a:lnSpc>
              <a:spcBef>
                <a:spcPct val="0"/>
              </a:spcBef>
              <a:spcAft>
                <a:spcPts val="600"/>
              </a:spcAft>
              <a:buFont typeface="Arial" panose="020B0604020202020204" pitchFamily="34" charset="0"/>
              <a:buChar char="•"/>
            </a:pPr>
            <a:r>
              <a:rPr lang="en-US" sz="1200" dirty="0"/>
              <a:t>Philip V conquers Rhodes but allows the local </a:t>
            </a:r>
            <a:r>
              <a:rPr lang="en-US" sz="1200" dirty="0" err="1"/>
              <a:t>Apollonios</a:t>
            </a:r>
            <a:r>
              <a:rPr lang="en-US" sz="1200" dirty="0"/>
              <a:t> dynasty, who are the supposed descendants of Apollo, to remain in power as his clients.</a:t>
            </a:r>
          </a:p>
          <a:p>
            <a:pPr marL="342900" indent="-228600" defTabSz="914400">
              <a:lnSpc>
                <a:spcPct val="90000"/>
              </a:lnSpc>
              <a:spcBef>
                <a:spcPct val="0"/>
              </a:spcBef>
              <a:spcAft>
                <a:spcPts val="600"/>
              </a:spcAft>
              <a:buFont typeface="Arial" panose="020B0604020202020204" pitchFamily="34" charset="0"/>
              <a:buChar char="•"/>
            </a:pPr>
            <a:r>
              <a:rPr lang="en-US" sz="1200" dirty="0"/>
              <a:t>Roman victory in the Battle of Zama. Hannibal is defeated by the Roman-Syracusan-Numidian coalition lead by Scipio, now receiving the surname Africanus. End of the Second Punic War, marking the decline of the Carthaginian state.</a:t>
            </a:r>
          </a:p>
          <a:p>
            <a:pPr marL="342900" indent="-228600" defTabSz="914400">
              <a:lnSpc>
                <a:spcPct val="90000"/>
              </a:lnSpc>
              <a:spcBef>
                <a:spcPct val="0"/>
              </a:spcBef>
              <a:spcAft>
                <a:spcPts val="600"/>
              </a:spcAft>
              <a:buFont typeface="Arial" panose="020B0604020202020204" pitchFamily="34" charset="0"/>
              <a:buChar char="•"/>
            </a:pPr>
            <a:r>
              <a:rPr lang="en-US" sz="1200" b="1" dirty="0"/>
              <a:t>End of the Chu-Han Contention following the last stand and suicide of Xiang Yu at Gaixia.</a:t>
            </a:r>
          </a:p>
          <a:p>
            <a:pPr marL="342900" indent="-228600" defTabSz="914400">
              <a:lnSpc>
                <a:spcPct val="90000"/>
              </a:lnSpc>
              <a:spcBef>
                <a:spcPct val="0"/>
              </a:spcBef>
              <a:spcAft>
                <a:spcPts val="600"/>
              </a:spcAft>
              <a:buFont typeface="Arial" panose="020B0604020202020204" pitchFamily="34" charset="0"/>
              <a:buChar char="•"/>
            </a:pPr>
            <a:r>
              <a:rPr lang="en-US" sz="1200" dirty="0"/>
              <a:t>Peace between Megas Antiochus and Liu Bang. Formation of the Great Seleukid Chinese Satrapy of Antiocheia Eschate. </a:t>
            </a:r>
            <a:r>
              <a:rPr lang="en-US" sz="1200" b="1" dirty="0"/>
              <a:t>The city of Antiocheia Eschate is founded on the ruins of Chengdu.</a:t>
            </a:r>
          </a:p>
          <a:p>
            <a:pPr marL="342900" indent="-228600" defTabSz="914400">
              <a:lnSpc>
                <a:spcPct val="90000"/>
              </a:lnSpc>
              <a:spcBef>
                <a:spcPct val="0"/>
              </a:spcBef>
              <a:spcAft>
                <a:spcPts val="600"/>
              </a:spcAft>
              <a:buFont typeface="Arial" panose="020B0604020202020204" pitchFamily="34" charset="0"/>
              <a:buChar char="•"/>
            </a:pPr>
            <a:r>
              <a:rPr lang="en-US" sz="1200" b="1" dirty="0"/>
              <a:t>Seleukos, son of Antiochus III, is made Satrap of Antiochia Eschate and left to govern while his father returns west.</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8118" b="-7"/>
          <a:stretch/>
        </p:blipFill>
        <p:spPr>
          <a:xfrm>
            <a:off x="7048500" y="365109"/>
            <a:ext cx="4621006" cy="5811838"/>
          </a:xfrm>
          <a:prstGeom prst="rect">
            <a:avLst/>
          </a:prstGeom>
        </p:spPr>
      </p:pic>
    </p:spTree>
    <p:extLst>
      <p:ext uri="{BB962C8B-B14F-4D97-AF65-F5344CB8AC3E}">
        <p14:creationId xmlns:p14="http://schemas.microsoft.com/office/powerpoint/2010/main" val="2243922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233" r="5905" b="8"/>
          <a:stretch/>
        </p:blipFill>
        <p:spPr>
          <a:xfrm>
            <a:off x="7688667" y="571220"/>
            <a:ext cx="3863253" cy="3347010"/>
          </a:xfrm>
          <a:prstGeom prst="rect">
            <a:avLst/>
          </a:prstGeom>
        </p:spPr>
      </p:pic>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3">
            <a:extLst>
              <a:ext uri="{28A0092B-C50C-407E-A947-70E740481C1C}">
                <a14:useLocalDpi xmlns:a14="http://schemas.microsoft.com/office/drawing/2010/main" val="0"/>
              </a:ext>
            </a:extLst>
          </a:blip>
          <a:srcRect l="6697" r="6700" b="3"/>
          <a:stretch/>
        </p:blipFill>
        <p:spPr>
          <a:xfrm>
            <a:off x="640080" y="598805"/>
            <a:ext cx="6769364" cy="329184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0" y="4489449"/>
            <a:ext cx="11539727" cy="2368549"/>
          </a:xfrm>
          <a:prstGeom prst="rect">
            <a:avLst/>
          </a:prstGeom>
        </p:spPr>
        <p:txBody>
          <a:bodyPr vert="horz" lIns="91440" tIns="45720" rIns="91440" bIns="45720" rtlCol="0" anchor="ctr">
            <a:normAutofit/>
          </a:bodyPr>
          <a:lstStyle/>
          <a:p>
            <a:pPr lvl="1" defTabSz="914400">
              <a:lnSpc>
                <a:spcPct val="90000"/>
              </a:lnSpc>
              <a:spcBef>
                <a:spcPct val="0"/>
              </a:spcBef>
              <a:spcAft>
                <a:spcPts val="600"/>
              </a:spcAft>
            </a:pPr>
            <a:r>
              <a:rPr lang="en-US" sz="2800" dirty="0">
                <a:latin typeface="+mj-lt"/>
              </a:rPr>
              <a:t>201 BCE</a:t>
            </a:r>
          </a:p>
          <a:p>
            <a:pPr marL="800100" lvl="1" indent="-228600" defTabSz="914400">
              <a:lnSpc>
                <a:spcPct val="90000"/>
              </a:lnSpc>
              <a:spcBef>
                <a:spcPct val="0"/>
              </a:spcBef>
              <a:spcAft>
                <a:spcPts val="600"/>
              </a:spcAft>
              <a:buFont typeface="Arial" panose="020B0604020202020204" pitchFamily="34" charset="0"/>
              <a:buChar char="•"/>
            </a:pPr>
            <a:r>
              <a:rPr lang="en-US" dirty="0"/>
              <a:t>Philip V conquers Chios and installs the Lysimachid prince Alexandros as a client ruler. He then invades Pergamon, despite a Roman ultimatum warning against it. Beginning of the Second Makedonian War.</a:t>
            </a:r>
          </a:p>
          <a:p>
            <a:pPr marL="800100" lvl="1" indent="-228600" defTabSz="914400">
              <a:lnSpc>
                <a:spcPct val="90000"/>
              </a:lnSpc>
              <a:spcBef>
                <a:spcPct val="0"/>
              </a:spcBef>
              <a:spcAft>
                <a:spcPts val="600"/>
              </a:spcAft>
              <a:buFont typeface="Arial" panose="020B0604020202020204" pitchFamily="34" charset="0"/>
              <a:buChar char="•"/>
            </a:pPr>
            <a:r>
              <a:rPr lang="en-US" b="1" dirty="0"/>
              <a:t>Modu Chanyu defeats a large Han army at </a:t>
            </a:r>
            <a:r>
              <a:rPr lang="en-US" b="1" dirty="0" err="1"/>
              <a:t>Baideng</a:t>
            </a:r>
            <a:r>
              <a:rPr lang="en-US" b="1" dirty="0"/>
              <a:t>.</a:t>
            </a:r>
          </a:p>
          <a:p>
            <a:pPr marL="800100" lvl="1" indent="-228600" defTabSz="914400">
              <a:lnSpc>
                <a:spcPct val="90000"/>
              </a:lnSpc>
              <a:spcBef>
                <a:spcPct val="0"/>
              </a:spcBef>
              <a:spcAft>
                <a:spcPts val="600"/>
              </a:spcAft>
              <a:buFont typeface="Arial" panose="020B0604020202020204" pitchFamily="34" charset="0"/>
              <a:buChar char="•"/>
            </a:pPr>
            <a:r>
              <a:rPr lang="en-US" b="1" dirty="0"/>
              <a:t>Liu Bang begins a new policy of appeasement known as “</a:t>
            </a:r>
            <a:r>
              <a:rPr lang="en-US" b="1" dirty="0" err="1"/>
              <a:t>heqin</a:t>
            </a:r>
            <a:r>
              <a:rPr lang="en-US" b="1" dirty="0"/>
              <a:t>”, with large amounts of tribute sent and several Chinese princesses being married off to Xiongnu chiefs.</a:t>
            </a:r>
          </a:p>
        </p:txBody>
      </p:sp>
    </p:spTree>
    <p:extLst>
      <p:ext uri="{BB962C8B-B14F-4D97-AF65-F5344CB8AC3E}">
        <p14:creationId xmlns:p14="http://schemas.microsoft.com/office/powerpoint/2010/main" val="2162666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F473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ap&#10;&#10;Description automatically generated">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l="548" r="-3" b="-3"/>
          <a:stretch/>
        </p:blipFill>
        <p:spPr>
          <a:xfrm>
            <a:off x="327547" y="321733"/>
            <a:ext cx="7058306" cy="4107392"/>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431960" y="4572000"/>
            <a:ext cx="6837560" cy="192841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dirty="0">
                <a:solidFill>
                  <a:srgbClr val="FFFFFF"/>
                </a:solidFill>
                <a:latin typeface="+mj-lt"/>
              </a:rPr>
              <a:t>197 BCE</a:t>
            </a:r>
          </a:p>
          <a:p>
            <a:pPr marL="342900" indent="-228600" defTabSz="914400">
              <a:lnSpc>
                <a:spcPct val="90000"/>
              </a:lnSpc>
              <a:spcBef>
                <a:spcPct val="0"/>
              </a:spcBef>
              <a:spcAft>
                <a:spcPts val="600"/>
              </a:spcAft>
              <a:buFont typeface="Arial" panose="020B0604020202020204" pitchFamily="34" charset="0"/>
              <a:buChar char="•"/>
            </a:pPr>
            <a:r>
              <a:rPr lang="en-US" sz="2400" dirty="0">
                <a:solidFill>
                  <a:srgbClr val="FFFFFF"/>
                </a:solidFill>
              </a:rPr>
              <a:t>Philip V marginally defeated at the Battle of Cynoscephalae. A peace is signed with Rome.</a:t>
            </a:r>
            <a:endParaRPr lang="en-US" sz="2400" b="1" dirty="0">
              <a:solidFill>
                <a:srgbClr val="FFFFFF"/>
              </a:solidFill>
            </a:endParaRPr>
          </a:p>
        </p:txBody>
      </p:sp>
      <p:sp>
        <p:nvSpPr>
          <p:cNvPr id="2" name="TextBox 1">
            <a:extLst>
              <a:ext uri="{FF2B5EF4-FFF2-40B4-BE49-F238E27FC236}">
                <a16:creationId xmlns:a16="http://schemas.microsoft.com/office/drawing/2014/main" id="{FF5107A4-6E66-4477-A5A7-1DAC2754BA0F}"/>
              </a:ext>
            </a:extLst>
          </p:cNvPr>
          <p:cNvSpPr txBox="1"/>
          <p:nvPr/>
        </p:nvSpPr>
        <p:spPr>
          <a:xfrm>
            <a:off x="7650988" y="432405"/>
            <a:ext cx="4030729" cy="5586145"/>
          </a:xfrm>
          <a:prstGeom prst="rect">
            <a:avLst/>
          </a:prstGeom>
          <a:noFill/>
        </p:spPr>
        <p:txBody>
          <a:bodyPr wrap="square" rtlCol="0">
            <a:spAutoFit/>
          </a:bodyPr>
          <a:lstStyle/>
          <a:p>
            <a:pPr>
              <a:spcAft>
                <a:spcPts val="600"/>
              </a:spcAft>
            </a:pPr>
            <a:r>
              <a:rPr lang="en-US" sz="1400" dirty="0">
                <a:solidFill>
                  <a:schemeClr val="bg1"/>
                </a:solidFill>
              </a:rPr>
              <a:t>*Makedon is forced to forfeit its holdings in Greece and the Aegean. Rome regains contemporary Illyria as the northern reaches fall back under the rule of various Celtic-Illyrian kingdoms. King Bato of </a:t>
            </a:r>
            <a:r>
              <a:rPr lang="en-US" sz="1400" dirty="0" err="1">
                <a:solidFill>
                  <a:schemeClr val="bg1"/>
                </a:solidFill>
              </a:rPr>
              <a:t>Dardania</a:t>
            </a:r>
            <a:r>
              <a:rPr lang="en-US" sz="1400" dirty="0">
                <a:solidFill>
                  <a:schemeClr val="bg1"/>
                </a:solidFill>
              </a:rPr>
              <a:t> is awarded independence for his help against the </a:t>
            </a:r>
            <a:r>
              <a:rPr lang="en-US" sz="1400" dirty="0" err="1">
                <a:solidFill>
                  <a:schemeClr val="bg1"/>
                </a:solidFill>
              </a:rPr>
              <a:t>Makedonians</a:t>
            </a:r>
            <a:r>
              <a:rPr lang="en-US" sz="1400" dirty="0">
                <a:solidFill>
                  <a:schemeClr val="bg1"/>
                </a:solidFill>
              </a:rPr>
              <a:t>, although relations with Rome sour shortly thereafter.</a:t>
            </a:r>
          </a:p>
          <a:p>
            <a:pPr>
              <a:spcAft>
                <a:spcPts val="600"/>
              </a:spcAft>
            </a:pPr>
            <a:endParaRPr lang="en-US" sz="900" dirty="0">
              <a:solidFill>
                <a:schemeClr val="bg1"/>
              </a:solidFill>
            </a:endParaRPr>
          </a:p>
          <a:p>
            <a:pPr>
              <a:spcAft>
                <a:spcPts val="600"/>
              </a:spcAft>
            </a:pPr>
            <a:r>
              <a:rPr lang="en-US" sz="1400" dirty="0">
                <a:solidFill>
                  <a:schemeClr val="bg1"/>
                </a:solidFill>
              </a:rPr>
              <a:t>**After returning from China, Megas Antiochus III launched a campaign against Ptolemy V who is still struggling with revolts. Megas Antiochus wins the Fifth Syrian War and gains Syria and Palestine. He then invades Galatia and Pergamon on a katabasis to the Hellespont.</a:t>
            </a:r>
          </a:p>
          <a:p>
            <a:pPr>
              <a:spcAft>
                <a:spcPts val="600"/>
              </a:spcAft>
            </a:pPr>
            <a:endParaRPr lang="en-US" sz="1400" dirty="0">
              <a:solidFill>
                <a:schemeClr val="bg1"/>
              </a:solidFill>
            </a:endParaRPr>
          </a:p>
          <a:p>
            <a:pPr>
              <a:spcAft>
                <a:spcPts val="600"/>
              </a:spcAft>
            </a:pPr>
            <a:r>
              <a:rPr lang="en-US" sz="1400" dirty="0">
                <a:solidFill>
                  <a:schemeClr val="bg1"/>
                </a:solidFill>
              </a:rPr>
              <a:t>***Mithridates III of Pontus takes advantage of a weakened Pergamon and opportunistically seizes large parts of their northern holdings. Conquests cease after allied Megas Antiochus assures Bithynia’s independence, and in exchange Bithynia promises not enter into agreements with Rome.</a:t>
            </a:r>
          </a:p>
          <a:p>
            <a:pPr>
              <a:spcAft>
                <a:spcPts val="600"/>
              </a:spcAft>
            </a:pPr>
            <a:endParaRPr lang="en-US" sz="1000" dirty="0">
              <a:solidFill>
                <a:schemeClr val="bg1"/>
              </a:solidFill>
            </a:endParaRPr>
          </a:p>
          <a:p>
            <a:pPr>
              <a:spcAft>
                <a:spcPts val="600"/>
              </a:spcAft>
            </a:pPr>
            <a:r>
              <a:rPr lang="en-US" sz="1400" dirty="0">
                <a:solidFill>
                  <a:schemeClr val="bg1"/>
                </a:solidFill>
              </a:rPr>
              <a:t>****Attalus I Soter dies and is succeeded by his son Eumenes II in Pergamon.</a:t>
            </a:r>
          </a:p>
        </p:txBody>
      </p:sp>
    </p:spTree>
    <p:extLst>
      <p:ext uri="{BB962C8B-B14F-4D97-AF65-F5344CB8AC3E}">
        <p14:creationId xmlns:p14="http://schemas.microsoft.com/office/powerpoint/2010/main" val="2797084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l="11463" t="10757" r="6870" b="15838"/>
          <a:stretch/>
        </p:blipFill>
        <p:spPr>
          <a:xfrm>
            <a:off x="1416210" y="67563"/>
            <a:ext cx="9431678" cy="462350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2" y="4801857"/>
            <a:ext cx="3987834"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dirty="0">
                <a:solidFill>
                  <a:schemeClr val="bg1"/>
                </a:solidFill>
              </a:rPr>
              <a:t>Megas Antiochus crosses the Hellespont into Europe. War with Rome. The exiled Hannibal arrives at his court.</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Sparta and Athens, fearing Seleukid conquest, ally with Rome. A vast Hellenic coalition (including Philip V) joins with Rome against Megas Antiochus.</a:t>
            </a:r>
          </a:p>
        </p:txBody>
      </p:sp>
      <p:sp>
        <p:nvSpPr>
          <p:cNvPr id="21" name="TextBox 20">
            <a:extLst>
              <a:ext uri="{FF2B5EF4-FFF2-40B4-BE49-F238E27FC236}">
                <a16:creationId xmlns:a16="http://schemas.microsoft.com/office/drawing/2014/main" id="{0F60C9B9-2775-468B-9899-6E68FD2F14D0}"/>
              </a:ext>
            </a:extLst>
          </p:cNvPr>
          <p:cNvSpPr txBox="1"/>
          <p:nvPr/>
        </p:nvSpPr>
        <p:spPr>
          <a:xfrm>
            <a:off x="8125966" y="4944555"/>
            <a:ext cx="3619738" cy="1431161"/>
          </a:xfrm>
          <a:prstGeom prst="rect">
            <a:avLst/>
          </a:prstGeom>
          <a:blipFill>
            <a:blip r:embed="rId4"/>
            <a:tile tx="0" ty="0" sx="100000" sy="100000" flip="none" algn="tl"/>
          </a:blip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*The Celtic Kingdom of Tylis, longstanding enemy of Makedon, is happy to ally with Megas Antiochus and guarantee him safe passage in exchange for their own independence.</a:t>
            </a:r>
          </a:p>
          <a:p>
            <a:pPr>
              <a:spcAft>
                <a:spcPts val="600"/>
              </a:spcAft>
            </a:pPr>
            <a:r>
              <a:rPr lang="en-US" sz="1100" dirty="0">
                <a:solidFill>
                  <a:schemeClr val="bg1"/>
                </a:solidFill>
              </a:rPr>
              <a:t>**On a side note, this is when parchment is invented in Pergamon as the result of a papyrus embargo by Ptolemy V. </a:t>
            </a:r>
          </a:p>
          <a:p>
            <a:pPr>
              <a:spcAft>
                <a:spcPts val="600"/>
              </a:spcAft>
            </a:pPr>
            <a:r>
              <a:rPr lang="en-US" sz="1100" dirty="0">
                <a:solidFill>
                  <a:schemeClr val="bg1"/>
                </a:solidFill>
              </a:rPr>
              <a:t>***The Rosetta Stone is created by Ptolemy V in Egypt.</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196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24725108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305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founds Seleukeia on the Tigris, his new capital.</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076" r="220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3851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0267B2A-C97A-4A04-8151-19373EBF99F0}"/>
              </a:ext>
            </a:extLst>
          </p:cNvPr>
          <p:cNvSpPr txBox="1"/>
          <p:nvPr/>
        </p:nvSpPr>
        <p:spPr>
          <a:xfrm>
            <a:off x="730155" y="730155"/>
            <a:ext cx="6090743" cy="142287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dirty="0">
                <a:solidFill>
                  <a:srgbClr val="FFFFFF"/>
                </a:solidFill>
                <a:latin typeface="+mj-lt"/>
                <a:ea typeface="+mj-ea"/>
                <a:cs typeface="+mj-cs"/>
              </a:rPr>
              <a:t>196 BCE</a:t>
            </a:r>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2574" r="2574"/>
          <a:stretch/>
        </p:blipFill>
        <p:spPr>
          <a:xfrm>
            <a:off x="458921" y="2658371"/>
            <a:ext cx="4412444" cy="3558503"/>
          </a:xfrm>
          <a:prstGeom prst="rect">
            <a:avLst/>
          </a:prstGeom>
        </p:spPr>
      </p:pic>
      <p:sp>
        <p:nvSpPr>
          <p:cNvPr id="18"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80956"/>
            <a:ext cx="2146028" cy="1898903"/>
          </a:xfrm>
          <a:prstGeom prst="rect">
            <a:avLst/>
          </a:prstGeom>
          <a:solidFill>
            <a:srgbClr val="FFC7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16479"/>
            <a:ext cx="213807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7761639" y="900442"/>
            <a:ext cx="3514088" cy="5048417"/>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200" b="1" dirty="0"/>
              <a:t>Liu Bang executes several vassal kings, accusing them of treason. Ying Bu of Huainan leads a rebellion in the south.</a:t>
            </a:r>
          </a:p>
          <a:p>
            <a:pPr marL="285750" indent="-228600" defTabSz="914400">
              <a:lnSpc>
                <a:spcPct val="90000"/>
              </a:lnSpc>
              <a:spcAft>
                <a:spcPts val="600"/>
              </a:spcAft>
              <a:buFont typeface="Arial" panose="020B0604020202020204" pitchFamily="34" charset="0"/>
              <a:buChar char="•"/>
            </a:pPr>
            <a:r>
              <a:rPr lang="en-US" sz="2200" b="1" dirty="0"/>
              <a:t>Liu Bang successfully leads a campaign to put down the rebellion but is wounded by an arrow in battle and later dies of infection. His wife Empress-Dowager </a:t>
            </a:r>
            <a:r>
              <a:rPr lang="en-US" sz="2200" b="1" dirty="0" err="1"/>
              <a:t>Lü</a:t>
            </a:r>
            <a:r>
              <a:rPr lang="en-US" sz="2200" b="1" dirty="0"/>
              <a:t> </a:t>
            </a:r>
            <a:r>
              <a:rPr lang="en-US" sz="2200" b="1" dirty="0" err="1"/>
              <a:t>Zhi</a:t>
            </a:r>
            <a:r>
              <a:rPr lang="en-US" sz="2200" b="1" dirty="0"/>
              <a:t> begins ruling as regent for her son Emperor Hui.</a:t>
            </a:r>
          </a:p>
        </p:txBody>
      </p:sp>
      <p:sp>
        <p:nvSpPr>
          <p:cNvPr id="11" name="TextBox 10">
            <a:extLst>
              <a:ext uri="{FF2B5EF4-FFF2-40B4-BE49-F238E27FC236}">
                <a16:creationId xmlns:a16="http://schemas.microsoft.com/office/drawing/2014/main" id="{89CBAACA-8BC9-488B-AE9D-512D982CD0F4}"/>
              </a:ext>
            </a:extLst>
          </p:cNvPr>
          <p:cNvSpPr txBox="1"/>
          <p:nvPr/>
        </p:nvSpPr>
        <p:spPr>
          <a:xfrm>
            <a:off x="730155" y="1711995"/>
            <a:ext cx="1806205" cy="461665"/>
          </a:xfrm>
          <a:prstGeom prst="rect">
            <a:avLst/>
          </a:prstGeom>
          <a:noFill/>
        </p:spPr>
        <p:txBody>
          <a:bodyPr wrap="square" rtlCol="0">
            <a:spAutoFit/>
          </a:bodyPr>
          <a:lstStyle/>
          <a:p>
            <a:pPr algn="ctr">
              <a:spcAft>
                <a:spcPts val="600"/>
              </a:spcAft>
            </a:pPr>
            <a:r>
              <a:rPr lang="en-US" sz="2400" b="1" i="1" dirty="0">
                <a:solidFill>
                  <a:schemeClr val="bg1">
                    <a:lumMod val="75000"/>
                  </a:schemeClr>
                </a:solidFill>
              </a:rPr>
              <a:t>(2 of 2)</a:t>
            </a:r>
          </a:p>
        </p:txBody>
      </p:sp>
    </p:spTree>
    <p:extLst>
      <p:ext uri="{BB962C8B-B14F-4D97-AF65-F5344CB8AC3E}">
        <p14:creationId xmlns:p14="http://schemas.microsoft.com/office/powerpoint/2010/main" val="3428001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589560" y="856180"/>
            <a:ext cx="4560584" cy="112806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latin typeface="+mj-lt"/>
                <a:ea typeface="+mj-ea"/>
                <a:cs typeface="+mj-cs"/>
              </a:rPr>
              <a:t>195 BCE</a:t>
            </a:r>
          </a:p>
        </p:txBody>
      </p:sp>
      <p:grpSp>
        <p:nvGrpSpPr>
          <p:cNvPr id="17"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590719" y="2330506"/>
            <a:ext cx="4559425" cy="3165520"/>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000" b="1" dirty="0"/>
              <a:t>Empress-Dowager </a:t>
            </a:r>
            <a:r>
              <a:rPr lang="en-US" sz="2000" b="1" dirty="0" err="1"/>
              <a:t>Lü</a:t>
            </a:r>
            <a:r>
              <a:rPr lang="en-US" sz="2000" b="1" dirty="0"/>
              <a:t> </a:t>
            </a:r>
            <a:r>
              <a:rPr lang="en-US" sz="2000" b="1" dirty="0" err="1"/>
              <a:t>Zhi</a:t>
            </a:r>
            <a:r>
              <a:rPr lang="en-US" sz="2000" b="1" dirty="0"/>
              <a:t> has Emperor Hui’s half-brother Liu </a:t>
            </a:r>
            <a:r>
              <a:rPr lang="en-US" sz="2000" b="1" dirty="0" err="1"/>
              <a:t>Ruyi</a:t>
            </a:r>
            <a:r>
              <a:rPr lang="en-US" sz="2000" b="1" dirty="0"/>
              <a:t> murdered and his mother, who was a favorite consort of Liu Bang, brutally tortured to death.</a:t>
            </a:r>
          </a:p>
          <a:p>
            <a:pPr marL="285750" indent="-228600" defTabSz="914400">
              <a:lnSpc>
                <a:spcPct val="90000"/>
              </a:lnSpc>
              <a:spcAft>
                <a:spcPts val="600"/>
              </a:spcAft>
              <a:buFont typeface="Arial" panose="020B0604020202020204" pitchFamily="34" charset="0"/>
              <a:buChar char="•"/>
            </a:pPr>
            <a:r>
              <a:rPr lang="en-US" sz="2000" b="1" dirty="0"/>
              <a:t>Emperor Hui is horrified and falls into a deep depression, leaving the management of the empire to his mother the Empress-Dowager.</a:t>
            </a:r>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6022" r="3694"/>
          <a:stretch/>
        </p:blipFill>
        <p:spPr>
          <a:xfrm>
            <a:off x="5945758" y="799034"/>
            <a:ext cx="5489469" cy="5259296"/>
          </a:xfrm>
          <a:prstGeom prst="rect">
            <a:avLst/>
          </a:prstGeom>
        </p:spPr>
      </p:pic>
      <p:sp>
        <p:nvSpPr>
          <p:cNvPr id="2" name="TextBox 1">
            <a:extLst>
              <a:ext uri="{FF2B5EF4-FFF2-40B4-BE49-F238E27FC236}">
                <a16:creationId xmlns:a16="http://schemas.microsoft.com/office/drawing/2014/main" id="{FE41312D-D869-41D9-A979-B05F3A8DE760}"/>
              </a:ext>
            </a:extLst>
          </p:cNvPr>
          <p:cNvSpPr txBox="1"/>
          <p:nvPr/>
        </p:nvSpPr>
        <p:spPr>
          <a:xfrm>
            <a:off x="661214" y="5736409"/>
            <a:ext cx="5008827" cy="954107"/>
          </a:xfrm>
          <a:prstGeom prst="rect">
            <a:avLst/>
          </a:prstGeom>
          <a:gradFill flip="none" rotWithShape="1">
            <a:gsLst>
              <a:gs pos="0">
                <a:schemeClr val="accent4">
                  <a:lumMod val="5000"/>
                  <a:lumOff val="95000"/>
                </a:schemeClr>
              </a:gs>
              <a:gs pos="72000">
                <a:schemeClr val="accent4">
                  <a:lumMod val="45000"/>
                  <a:lumOff val="55000"/>
                </a:schemeClr>
              </a:gs>
              <a:gs pos="92000">
                <a:schemeClr val="accent4">
                  <a:lumMod val="45000"/>
                  <a:lumOff val="55000"/>
                </a:schemeClr>
              </a:gs>
              <a:gs pos="100000">
                <a:schemeClr val="accent4">
                  <a:lumMod val="30000"/>
                  <a:lumOff val="70000"/>
                </a:schemeClr>
              </a:gs>
            </a:gsLst>
            <a:lin ang="8100000" scaled="1"/>
            <a:tileRect/>
          </a:gradFill>
        </p:spPr>
        <p:txBody>
          <a:bodyPr wrap="square" rtlCol="0">
            <a:spAutoFit/>
          </a:bodyPr>
          <a:lstStyle/>
          <a:p>
            <a:pPr>
              <a:spcAft>
                <a:spcPts val="600"/>
              </a:spcAft>
            </a:pPr>
            <a:r>
              <a:rPr lang="en-US" sz="1400" dirty="0">
                <a:effectLst>
                  <a:outerShdw blurRad="50800" dist="38100" algn="l" rotWithShape="0">
                    <a:prstClr val="black">
                      <a:alpha val="40000"/>
                    </a:prstClr>
                  </a:outerShdw>
                </a:effectLst>
              </a:rPr>
              <a:t>*While no one would dare speak it aloud, the fact is that no Emperor will have any real authority while the Empress-Dowager is alive. She rules with absolute power, arbitrarily killing anyone she perceives as a threat to her reign.</a:t>
            </a:r>
          </a:p>
        </p:txBody>
      </p:sp>
    </p:spTree>
    <p:extLst>
      <p:ext uri="{BB962C8B-B14F-4D97-AF65-F5344CB8AC3E}">
        <p14:creationId xmlns:p14="http://schemas.microsoft.com/office/powerpoint/2010/main" val="2737593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393405" y="4777739"/>
            <a:ext cx="3665665" cy="139922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b="1" dirty="0">
                <a:latin typeface="+mj-lt"/>
                <a:ea typeface="+mj-ea"/>
                <a:cs typeface="+mj-cs"/>
              </a:rPr>
              <a:t>194 BCE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8096" r="4" b="3568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4654294" y="4777739"/>
            <a:ext cx="6897626" cy="1399223"/>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b="1" dirty="0"/>
              <a:t>After a recent string of executions, Han general Wei Man fears for his life and flees with his army to the Kingdom of </a:t>
            </a:r>
            <a:r>
              <a:rPr lang="en-US" sz="1400" b="1" dirty="0" err="1"/>
              <a:t>Gojoseon</a:t>
            </a:r>
            <a:r>
              <a:rPr lang="en-US" sz="1400" b="1" dirty="0"/>
              <a:t>.</a:t>
            </a:r>
          </a:p>
          <a:p>
            <a:pPr marL="285750" indent="-228600" defTabSz="914400">
              <a:lnSpc>
                <a:spcPct val="90000"/>
              </a:lnSpc>
              <a:spcAft>
                <a:spcPts val="600"/>
              </a:spcAft>
              <a:buFont typeface="Arial" panose="020B0604020202020204" pitchFamily="34" charset="0"/>
              <a:buChar char="•"/>
            </a:pPr>
            <a:r>
              <a:rPr lang="en-US" sz="1400" b="1" dirty="0"/>
              <a:t>Initially ordered by King Jun to fortify several places along the border with the Xiongnu, Wei Man revolts and usurps the kingdom.</a:t>
            </a:r>
          </a:p>
          <a:p>
            <a:pPr marL="285750" indent="-228600" defTabSz="914400">
              <a:lnSpc>
                <a:spcPct val="90000"/>
              </a:lnSpc>
              <a:spcAft>
                <a:spcPts val="600"/>
              </a:spcAft>
              <a:buFont typeface="Arial" panose="020B0604020202020204" pitchFamily="34" charset="0"/>
              <a:buChar char="•"/>
            </a:pPr>
            <a:r>
              <a:rPr lang="en-US" sz="1400" b="1" dirty="0"/>
              <a:t>The </a:t>
            </a:r>
            <a:r>
              <a:rPr lang="en-US" sz="1400" b="1" dirty="0" err="1"/>
              <a:t>Wiman</a:t>
            </a:r>
            <a:r>
              <a:rPr lang="en-US" sz="1400" b="1" dirty="0"/>
              <a:t> dynasty is established in Joseon, and former King Jun takes refuge in </a:t>
            </a:r>
            <a:r>
              <a:rPr lang="en-US" sz="1400" b="1" dirty="0" err="1"/>
              <a:t>Jin</a:t>
            </a:r>
            <a:r>
              <a:rPr lang="en-US" sz="1400" b="1" dirty="0"/>
              <a:t> further into Korea.</a:t>
            </a:r>
          </a:p>
        </p:txBody>
      </p:sp>
    </p:spTree>
    <p:extLst>
      <p:ext uri="{BB962C8B-B14F-4D97-AF65-F5344CB8AC3E}">
        <p14:creationId xmlns:p14="http://schemas.microsoft.com/office/powerpoint/2010/main" val="3285433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44D8C1-77A4-409D-808E-18D9C56F6BB9}"/>
              </a:ext>
            </a:extLst>
          </p:cNvPr>
          <p:cNvPicPr>
            <a:picLocks noChangeAspect="1"/>
          </p:cNvPicPr>
          <p:nvPr/>
        </p:nvPicPr>
        <p:blipFill rotWithShape="1">
          <a:blip r:embed="rId3">
            <a:extLst>
              <a:ext uri="{28A0092B-C50C-407E-A947-70E740481C1C}">
                <a14:useLocalDpi xmlns:a14="http://schemas.microsoft.com/office/drawing/2010/main" val="0"/>
              </a:ext>
            </a:extLst>
          </a:blip>
          <a:srcRect l="1416" r="3712"/>
          <a:stretch/>
        </p:blipFill>
        <p:spPr>
          <a:xfrm>
            <a:off x="1505378" y="186858"/>
            <a:ext cx="10598282" cy="6484284"/>
          </a:xfrm>
          <a:prstGeom prst="rect">
            <a:avLst/>
          </a:prstGeom>
        </p:spPr>
      </p:pic>
      <p:sp>
        <p:nvSpPr>
          <p:cNvPr id="21" name="Rectangle: Single Corner Snipped 20">
            <a:extLst>
              <a:ext uri="{FF2B5EF4-FFF2-40B4-BE49-F238E27FC236}">
                <a16:creationId xmlns:a16="http://schemas.microsoft.com/office/drawing/2014/main" id="{3DE76051-A62A-4F19-9FCF-468673660094}"/>
              </a:ext>
            </a:extLst>
          </p:cNvPr>
          <p:cNvSpPr/>
          <p:nvPr/>
        </p:nvSpPr>
        <p:spPr>
          <a:xfrm>
            <a:off x="0" y="2136167"/>
            <a:ext cx="5979560" cy="4730594"/>
          </a:xfrm>
          <a:prstGeom prst="snip1Rect">
            <a:avLst/>
          </a:prstGeom>
          <a:solidFill>
            <a:schemeClr val="bg1">
              <a:lumMod val="75000"/>
              <a:alpha val="8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88340" y="3955551"/>
            <a:ext cx="2901440" cy="271559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dirty="0"/>
              <a:t>The Allies defeat the Seleukid fleet at the </a:t>
            </a:r>
            <a:r>
              <a:rPr lang="en-US" dirty="0" err="1"/>
              <a:t>Eurymedon</a:t>
            </a:r>
            <a:r>
              <a:rPr lang="en-US" dirty="0"/>
              <a:t> and </a:t>
            </a:r>
            <a:r>
              <a:rPr lang="en-US" dirty="0" err="1"/>
              <a:t>Myonessus</a:t>
            </a:r>
            <a:r>
              <a:rPr lang="en-US" dirty="0"/>
              <a:t>. Galatians besiege Antiocheia.</a:t>
            </a:r>
          </a:p>
          <a:p>
            <a:pPr marL="285750" indent="-228600" defTabSz="914400">
              <a:lnSpc>
                <a:spcPct val="90000"/>
              </a:lnSpc>
              <a:spcAft>
                <a:spcPts val="600"/>
              </a:spcAft>
              <a:buFont typeface="Arial" panose="020B0604020202020204" pitchFamily="34" charset="0"/>
              <a:buChar char="•"/>
            </a:pPr>
            <a:r>
              <a:rPr lang="en-US" dirty="0"/>
              <a:t>Widespread rebellion throughout the Seleukid Empire. The Eastern Satrapies declare independence.</a:t>
            </a:r>
          </a:p>
        </p:txBody>
      </p:sp>
      <p:sp>
        <p:nvSpPr>
          <p:cNvPr id="10" name="TextBox 9">
            <a:extLst>
              <a:ext uri="{FF2B5EF4-FFF2-40B4-BE49-F238E27FC236}">
                <a16:creationId xmlns:a16="http://schemas.microsoft.com/office/drawing/2014/main" id="{10267B2A-C97A-4A04-8151-19373EBF99F0}"/>
              </a:ext>
            </a:extLst>
          </p:cNvPr>
          <p:cNvSpPr txBox="1"/>
          <p:nvPr/>
        </p:nvSpPr>
        <p:spPr>
          <a:xfrm>
            <a:off x="14175" y="191807"/>
            <a:ext cx="1505378" cy="1330841"/>
          </a:xfrm>
          <a:prstGeom prst="rect">
            <a:avLst/>
          </a:prstGeom>
        </p:spPr>
        <p:txBody>
          <a:bodyPr vert="horz" lIns="91440" tIns="45720" rIns="91440" bIns="45720" rtlCol="0" anchor="ctr">
            <a:normAutofit lnSpcReduction="10000"/>
          </a:bodyPr>
          <a:lstStyle/>
          <a:p>
            <a:pPr algn="ctr" defTabSz="914400">
              <a:lnSpc>
                <a:spcPct val="90000"/>
              </a:lnSpc>
              <a:spcBef>
                <a:spcPct val="0"/>
              </a:spcBef>
              <a:spcAft>
                <a:spcPts val="600"/>
              </a:spcAft>
            </a:pPr>
            <a:r>
              <a:rPr lang="en-US" sz="4800" kern="1200" dirty="0">
                <a:solidFill>
                  <a:schemeClr val="tx1"/>
                </a:solidFill>
                <a:latin typeface="+mj-lt"/>
                <a:ea typeface="+mj-ea"/>
                <a:cs typeface="+mj-cs"/>
              </a:rPr>
              <a:t>190 BCE</a:t>
            </a:r>
          </a:p>
        </p:txBody>
      </p:sp>
      <p:pic>
        <p:nvPicPr>
          <p:cNvPr id="25" name="Picture 24">
            <a:extLst>
              <a:ext uri="{FF2B5EF4-FFF2-40B4-BE49-F238E27FC236}">
                <a16:creationId xmlns:a16="http://schemas.microsoft.com/office/drawing/2014/main" id="{CB6D3599-DAFB-40EA-A94A-9F23D4C90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659" y="2136167"/>
            <a:ext cx="5064241" cy="3821578"/>
          </a:xfrm>
          <a:prstGeom prst="rect">
            <a:avLst/>
          </a:prstGeom>
        </p:spPr>
      </p:pic>
      <p:sp>
        <p:nvSpPr>
          <p:cNvPr id="30" name="TextBox 29">
            <a:extLst>
              <a:ext uri="{FF2B5EF4-FFF2-40B4-BE49-F238E27FC236}">
                <a16:creationId xmlns:a16="http://schemas.microsoft.com/office/drawing/2014/main" id="{51122FA6-961E-4736-81EA-7F9CC6329052}"/>
              </a:ext>
            </a:extLst>
          </p:cNvPr>
          <p:cNvSpPr txBox="1"/>
          <p:nvPr/>
        </p:nvSpPr>
        <p:spPr>
          <a:xfrm>
            <a:off x="-7088" y="1333618"/>
            <a:ext cx="1519553" cy="400110"/>
          </a:xfrm>
          <a:prstGeom prst="rect">
            <a:avLst/>
          </a:prstGeom>
          <a:noFill/>
        </p:spPr>
        <p:txBody>
          <a:bodyPr wrap="square" rtlCol="0">
            <a:spAutoFit/>
          </a:bodyPr>
          <a:lstStyle/>
          <a:p>
            <a:pPr algn="ctr"/>
            <a:r>
              <a:rPr lang="en-US" sz="2000" dirty="0"/>
              <a:t>(1 of 2)</a:t>
            </a:r>
          </a:p>
        </p:txBody>
      </p:sp>
    </p:spTree>
    <p:extLst>
      <p:ext uri="{BB962C8B-B14F-4D97-AF65-F5344CB8AC3E}">
        <p14:creationId xmlns:p14="http://schemas.microsoft.com/office/powerpoint/2010/main" val="932390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0267B2A-C97A-4A04-8151-19373EBF99F0}"/>
              </a:ext>
            </a:extLst>
          </p:cNvPr>
          <p:cNvSpPr txBox="1"/>
          <p:nvPr/>
        </p:nvSpPr>
        <p:spPr>
          <a:xfrm>
            <a:off x="723267" y="269433"/>
            <a:ext cx="4368602" cy="195684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b="1" dirty="0">
                <a:latin typeface="+mj-lt"/>
                <a:ea typeface="+mj-ea"/>
                <a:cs typeface="+mj-cs"/>
              </a:rPr>
              <a:t>190 BCE</a:t>
            </a:r>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1900" b="1" dirty="0"/>
              <a:t>Seleukos, Satrap of Antiocheia Eschate, is assassinated by his minister </a:t>
            </a:r>
            <a:r>
              <a:rPr lang="en-US" sz="1900" b="1" dirty="0" err="1"/>
              <a:t>Heliodorus</a:t>
            </a:r>
            <a:r>
              <a:rPr lang="en-US" sz="1900" b="1" dirty="0"/>
              <a:t>, allegedly under orders from Empress-Dowager </a:t>
            </a:r>
            <a:r>
              <a:rPr lang="en-US" sz="1900" b="1" dirty="0" err="1"/>
              <a:t>Lü</a:t>
            </a:r>
            <a:r>
              <a:rPr lang="en-US" sz="1900" b="1" dirty="0"/>
              <a:t> </a:t>
            </a:r>
            <a:r>
              <a:rPr lang="en-US" sz="1900" b="1" dirty="0" err="1"/>
              <a:t>Zhi</a:t>
            </a:r>
            <a:r>
              <a:rPr lang="en-US" sz="1900" b="1" dirty="0"/>
              <a:t>. With the support of </a:t>
            </a:r>
            <a:r>
              <a:rPr lang="en-US" sz="1900" b="1" dirty="0" err="1"/>
              <a:t>Lü</a:t>
            </a:r>
            <a:r>
              <a:rPr lang="en-US" sz="1900" b="1" dirty="0"/>
              <a:t> clan members, </a:t>
            </a:r>
            <a:r>
              <a:rPr lang="en-US" sz="1900" b="1" dirty="0" err="1"/>
              <a:t>Heliodorus</a:t>
            </a:r>
            <a:r>
              <a:rPr lang="en-US" sz="1900" b="1" dirty="0"/>
              <a:t> is installed as the new satrap of a quasi-independent Antiocheia Eschate.</a:t>
            </a:r>
          </a:p>
          <a:p>
            <a:pPr marL="285750" indent="-228600" defTabSz="914400">
              <a:lnSpc>
                <a:spcPct val="90000"/>
              </a:lnSpc>
              <a:spcAft>
                <a:spcPts val="600"/>
              </a:spcAft>
              <a:buFont typeface="Arial" panose="020B0604020202020204" pitchFamily="34" charset="0"/>
              <a:buChar char="•"/>
            </a:pPr>
            <a:r>
              <a:rPr lang="en-US" sz="1900" b="1" dirty="0"/>
              <a:t>Modu Chanyu ceases raids against the Han to avoid a larger conflict with </a:t>
            </a:r>
            <a:r>
              <a:rPr lang="en-US" sz="1900" b="1" dirty="0" err="1"/>
              <a:t>Lü</a:t>
            </a:r>
            <a:r>
              <a:rPr lang="en-US" sz="1900" b="1" dirty="0"/>
              <a:t> </a:t>
            </a:r>
            <a:r>
              <a:rPr lang="en-US" sz="1900" b="1" dirty="0" err="1"/>
              <a:t>Zhi</a:t>
            </a:r>
            <a:r>
              <a:rPr lang="en-US" sz="1900" b="1" dirty="0"/>
              <a:t> and her allies.</a:t>
            </a:r>
          </a:p>
        </p:txBody>
      </p:sp>
      <p:pic>
        <p:nvPicPr>
          <p:cNvPr id="6" name="Picture 5">
            <a:extLst>
              <a:ext uri="{FF2B5EF4-FFF2-40B4-BE49-F238E27FC236}">
                <a16:creationId xmlns:a16="http://schemas.microsoft.com/office/drawing/2014/main" id="{F2CDC465-2AD7-4C64-B14E-337A01038B46}"/>
              </a:ext>
            </a:extLst>
          </p:cNvPr>
          <p:cNvPicPr>
            <a:picLocks noChangeAspect="1"/>
          </p:cNvPicPr>
          <p:nvPr/>
        </p:nvPicPr>
        <p:blipFill rotWithShape="1">
          <a:blip r:embed="rId3"/>
          <a:srcRect l="10369" r="1139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5D4CB7F9-A63C-4221-AF81-E6A5D3FEF81A}"/>
              </a:ext>
            </a:extLst>
          </p:cNvPr>
          <p:cNvSpPr txBox="1"/>
          <p:nvPr/>
        </p:nvSpPr>
        <p:spPr>
          <a:xfrm>
            <a:off x="283601" y="115460"/>
            <a:ext cx="4808268" cy="954107"/>
          </a:xfrm>
          <a:prstGeom prst="rect">
            <a:avLst/>
          </a:prstGeom>
          <a:noFill/>
        </p:spPr>
        <p:txBody>
          <a:bodyPr wrap="square" rtlCol="0">
            <a:spAutoFit/>
          </a:bodyPr>
          <a:lstStyle/>
          <a:p>
            <a:r>
              <a:rPr lang="en-US" sz="1400" dirty="0"/>
              <a:t>* “Quasi-independent” here means that </a:t>
            </a:r>
            <a:r>
              <a:rPr lang="en-US" sz="1400" dirty="0" err="1"/>
              <a:t>Heliodorus</a:t>
            </a:r>
            <a:r>
              <a:rPr lang="en-US" sz="1400" dirty="0"/>
              <a:t> is essentially under control of the Empress-Dowager, though nominally Antiocheia Eschate is separate from the Han Empire. This is more akin to a forced alliance than change in fealty.</a:t>
            </a:r>
          </a:p>
        </p:txBody>
      </p:sp>
      <p:sp>
        <p:nvSpPr>
          <p:cNvPr id="17" name="TextBox 16">
            <a:extLst>
              <a:ext uri="{FF2B5EF4-FFF2-40B4-BE49-F238E27FC236}">
                <a16:creationId xmlns:a16="http://schemas.microsoft.com/office/drawing/2014/main" id="{9BB3F431-A148-4A0B-8246-C1877745184E}"/>
              </a:ext>
            </a:extLst>
          </p:cNvPr>
          <p:cNvSpPr txBox="1"/>
          <p:nvPr/>
        </p:nvSpPr>
        <p:spPr>
          <a:xfrm>
            <a:off x="955669" y="2046593"/>
            <a:ext cx="1806205" cy="461665"/>
          </a:xfrm>
          <a:prstGeom prst="rect">
            <a:avLst/>
          </a:prstGeom>
          <a:noFill/>
        </p:spPr>
        <p:txBody>
          <a:bodyPr wrap="square" rtlCol="0">
            <a:spAutoFit/>
          </a:bodyPr>
          <a:lstStyle/>
          <a:p>
            <a:pPr algn="ctr"/>
            <a:r>
              <a:rPr lang="en-US" sz="2400" b="1" i="1" dirty="0"/>
              <a:t>(2 of 2)</a:t>
            </a:r>
          </a:p>
        </p:txBody>
      </p:sp>
    </p:spTree>
    <p:extLst>
      <p:ext uri="{BB962C8B-B14F-4D97-AF65-F5344CB8AC3E}">
        <p14:creationId xmlns:p14="http://schemas.microsoft.com/office/powerpoint/2010/main" val="601646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dirty="0">
                <a:latin typeface="+mj-lt"/>
                <a:ea typeface="+mj-ea"/>
                <a:cs typeface="+mj-cs"/>
              </a:rPr>
              <a:t>189 BCE</a:t>
            </a:r>
          </a:p>
        </p:txBody>
      </p:sp>
      <p:sp>
        <p:nvSpPr>
          <p:cNvPr id="17" name="Rectangle 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38" b="1"/>
          <a:stretch/>
        </p:blipFill>
        <p:spPr>
          <a:xfrm>
            <a:off x="959205" y="364142"/>
            <a:ext cx="10369645" cy="3867993"/>
          </a:xfrm>
          <a:prstGeom prst="rect">
            <a:avLst/>
          </a:prstGeom>
        </p:spPr>
      </p:pic>
      <p:sp>
        <p:nvSpPr>
          <p:cNvPr id="21" name="Rectangle 20">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5162719" y="4883544"/>
            <a:ext cx="6586915" cy="1106289"/>
          </a:xfrm>
          <a:prstGeom prst="rect">
            <a:avLst/>
          </a:prstGeom>
        </p:spPr>
        <p:txBody>
          <a:bodyPr vert="horz" lIns="91440" tIns="45720" rIns="91440" bIns="45720" rtlCol="0" anchor="ctr">
            <a:normAutofit fontScale="92500"/>
          </a:bodyPr>
          <a:lstStyle/>
          <a:p>
            <a:pPr marL="285750" indent="-228600" defTabSz="914400">
              <a:lnSpc>
                <a:spcPct val="90000"/>
              </a:lnSpc>
              <a:spcAft>
                <a:spcPts val="600"/>
              </a:spcAft>
              <a:buFont typeface="Arial" panose="020B0604020202020204" pitchFamily="34" charset="0"/>
              <a:buChar char="•"/>
            </a:pPr>
            <a:r>
              <a:rPr lang="en-US" sz="2400" dirty="0"/>
              <a:t>Megas Antiochus defeats the Romans in the Battle of Magnesia in a pyrrhic victory. He then turns his attention East against his rebellious Satraps.</a:t>
            </a:r>
          </a:p>
        </p:txBody>
      </p:sp>
      <p:sp>
        <p:nvSpPr>
          <p:cNvPr id="2" name="TextBox 1">
            <a:extLst>
              <a:ext uri="{FF2B5EF4-FFF2-40B4-BE49-F238E27FC236}">
                <a16:creationId xmlns:a16="http://schemas.microsoft.com/office/drawing/2014/main" id="{86413EF6-F9A7-458E-BE5E-14BEDACCE6D5}"/>
              </a:ext>
            </a:extLst>
          </p:cNvPr>
          <p:cNvSpPr txBox="1"/>
          <p:nvPr/>
        </p:nvSpPr>
        <p:spPr>
          <a:xfrm>
            <a:off x="5162718" y="5989834"/>
            <a:ext cx="6166131" cy="646331"/>
          </a:xfrm>
          <a:prstGeom prst="rect">
            <a:avLst/>
          </a:prstGeom>
          <a:noFill/>
        </p:spPr>
        <p:txBody>
          <a:bodyPr wrap="square" rtlCol="0">
            <a:spAutoFit/>
          </a:bodyPr>
          <a:lstStyle/>
          <a:p>
            <a:r>
              <a:rPr lang="en-US" sz="1200" dirty="0"/>
              <a:t>*While no official truce is signed, Rome is too weakened to go on the offensive and Megas Antiochus will be killed before he can resume his incursion into Europe. This is the last battle of the Roman-Seleukid War, with no clear winner on either side.</a:t>
            </a:r>
          </a:p>
        </p:txBody>
      </p:sp>
    </p:spTree>
    <p:extLst>
      <p:ext uri="{BB962C8B-B14F-4D97-AF65-F5344CB8AC3E}">
        <p14:creationId xmlns:p14="http://schemas.microsoft.com/office/powerpoint/2010/main" val="3006634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1413565"/>
          </a:xfrm>
        </p:spPr>
        <p:txBody>
          <a:bodyPr>
            <a:normAutofit/>
          </a:bodyPr>
          <a:lstStyle/>
          <a:p>
            <a:r>
              <a:rPr lang="en-US" sz="3600" b="1" dirty="0">
                <a:solidFill>
                  <a:srgbClr val="FFFFFF"/>
                </a:solidFill>
              </a:rPr>
              <a:t>188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1930400"/>
            <a:ext cx="3084844" cy="4058919"/>
          </a:xfrm>
        </p:spPr>
        <p:txBody>
          <a:bodyPr>
            <a:normAutofit fontScale="92500"/>
          </a:bodyPr>
          <a:lstStyle/>
          <a:p>
            <a:pPr lvl="1">
              <a:buFont typeface="Arial" panose="020B0604020202020204" pitchFamily="34" charset="0"/>
              <a:buChar char="•"/>
            </a:pPr>
            <a:r>
              <a:rPr lang="en-US" sz="1600" b="1" dirty="0">
                <a:solidFill>
                  <a:srgbClr val="FFFFFF"/>
                </a:solidFill>
              </a:rPr>
              <a:t>Emperor Hui dies of a sudden onset of illness. His son Liu Gong is coronated Emperor </a:t>
            </a:r>
            <a:r>
              <a:rPr lang="en-US" sz="1600" b="1" dirty="0" err="1">
                <a:solidFill>
                  <a:srgbClr val="FFFFFF"/>
                </a:solidFill>
              </a:rPr>
              <a:t>Qianshao</a:t>
            </a:r>
            <a:r>
              <a:rPr lang="en-US" sz="1600" b="1" dirty="0">
                <a:solidFill>
                  <a:srgbClr val="FFFFFF"/>
                </a:solidFill>
              </a:rPr>
              <a:t>.</a:t>
            </a:r>
          </a:p>
          <a:p>
            <a:pPr lvl="1">
              <a:buFont typeface="Arial" panose="020B0604020202020204" pitchFamily="34" charset="0"/>
              <a:buChar char="•"/>
            </a:pPr>
            <a:r>
              <a:rPr lang="en-US" sz="1600" b="1" dirty="0">
                <a:solidFill>
                  <a:srgbClr val="FFFFFF"/>
                </a:solidFill>
              </a:rPr>
              <a:t>By coincidence, the new Emperor learns he isn’t the son of Zhang Yan and his birth mother had been killed. He vows vengeance on the parties responsible, not knowing the Empress-Dowager had ordered the murder. When she hears of this, she has him deposed due to “psychosis” and secretly put to death.</a:t>
            </a:r>
          </a:p>
          <a:p>
            <a:pPr lvl="1">
              <a:buFont typeface="Arial" panose="020B0604020202020204" pitchFamily="34" charset="0"/>
              <a:buChar char="•"/>
            </a:pPr>
            <a:r>
              <a:rPr lang="en-US" sz="1600" b="1" dirty="0">
                <a:solidFill>
                  <a:srgbClr val="FFFFFF"/>
                </a:solidFill>
              </a:rPr>
              <a:t>His brother Liu Hong is coronated Emperor </a:t>
            </a:r>
            <a:r>
              <a:rPr lang="en-US" sz="1600" b="1" dirty="0" err="1">
                <a:solidFill>
                  <a:srgbClr val="FFFFFF"/>
                </a:solidFill>
              </a:rPr>
              <a:t>Houshao</a:t>
            </a:r>
            <a:r>
              <a:rPr lang="en-US" sz="1600" b="1" dirty="0">
                <a:solidFill>
                  <a:srgbClr val="FFFFFF"/>
                </a:solidFill>
              </a:rPr>
              <a:t> that same year, leading to it being called the “Year of the Three Emperors”.</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3C40A27E-18F5-4D0C-98D6-77E8B8AC82F1}"/>
              </a:ext>
            </a:extLst>
          </p:cNvPr>
          <p:cNvPicPr>
            <a:picLocks noChangeAspect="1"/>
          </p:cNvPicPr>
          <p:nvPr/>
        </p:nvPicPr>
        <p:blipFill>
          <a:blip r:embed="rId2"/>
          <a:stretch>
            <a:fillRect/>
          </a:stretch>
        </p:blipFill>
        <p:spPr>
          <a:xfrm>
            <a:off x="4742017" y="1036681"/>
            <a:ext cx="6798082" cy="4784637"/>
          </a:xfrm>
          <a:prstGeom prst="rect">
            <a:avLst/>
          </a:prstGeom>
        </p:spPr>
      </p:pic>
    </p:spTree>
    <p:extLst>
      <p:ext uri="{BB962C8B-B14F-4D97-AF65-F5344CB8AC3E}">
        <p14:creationId xmlns:p14="http://schemas.microsoft.com/office/powerpoint/2010/main" val="212690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dirty="0"/>
              <a:t>187 BCE</a:t>
            </a:r>
          </a:p>
        </p:txBody>
      </p:sp>
      <p:pic>
        <p:nvPicPr>
          <p:cNvPr id="5" name="Picture 4">
            <a:extLst>
              <a:ext uri="{FF2B5EF4-FFF2-40B4-BE49-F238E27FC236}">
                <a16:creationId xmlns:a16="http://schemas.microsoft.com/office/drawing/2014/main" id="{3C40A27E-18F5-4D0C-98D6-77E8B8AC82F1}"/>
              </a:ext>
            </a:extLst>
          </p:cNvPr>
          <p:cNvPicPr>
            <a:picLocks noChangeAspect="1"/>
          </p:cNvPicPr>
          <p:nvPr/>
        </p:nvPicPr>
        <p:blipFill rotWithShape="1">
          <a:blip r:embed="rId2">
            <a:extLst>
              <a:ext uri="{28A0092B-C50C-407E-A947-70E740481C1C}">
                <a14:useLocalDpi xmlns:a14="http://schemas.microsoft.com/office/drawing/2010/main" val="0"/>
              </a:ext>
            </a:extLst>
          </a:blip>
          <a:srcRect l="8978" r="8978"/>
          <a:stretch/>
        </p:blipFill>
        <p:spPr>
          <a:xfrm>
            <a:off x="633999" y="640081"/>
            <a:ext cx="6909801" cy="5314406"/>
          </a:xfrm>
          <a:prstGeom prst="rect">
            <a:avLst/>
          </a:prstGeom>
        </p:spPr>
      </p:pic>
      <p:cxnSp>
        <p:nvCxnSpPr>
          <p:cNvPr id="28" name="Straight Connector 27">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735389" y="2198913"/>
            <a:ext cx="3822612" cy="3755565"/>
          </a:xfrm>
        </p:spPr>
        <p:txBody>
          <a:bodyPr>
            <a:normAutofit/>
          </a:bodyPr>
          <a:lstStyle/>
          <a:p>
            <a:pPr lvl="1">
              <a:buFont typeface="Arial" panose="020B0604020202020204" pitchFamily="34" charset="0"/>
              <a:buChar char="•"/>
            </a:pPr>
            <a:r>
              <a:rPr lang="en-US" sz="2000" dirty="0"/>
              <a:t>Megas Antiochus is assassinated while praying in the great temple of Alexandros-Ammon in Seleukeia on the Tigris, on the orders of </a:t>
            </a:r>
            <a:r>
              <a:rPr lang="en-US" sz="2000" dirty="0" err="1"/>
              <a:t>Antialcidas</a:t>
            </a:r>
            <a:r>
              <a:rPr lang="en-US" sz="2000" dirty="0"/>
              <a:t> Parmenion, Satrap of Ecbatana.</a:t>
            </a:r>
          </a:p>
        </p:txBody>
      </p:sp>
      <p:sp>
        <p:nvSpPr>
          <p:cNvPr id="30" name="Rectangle 29">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852EE839-F23F-4539-92DF-9D19C0A5F6ED}"/>
              </a:ext>
            </a:extLst>
          </p:cNvPr>
          <p:cNvSpPr txBox="1"/>
          <p:nvPr/>
        </p:nvSpPr>
        <p:spPr>
          <a:xfrm>
            <a:off x="7735390" y="4569483"/>
            <a:ext cx="3822611" cy="1508105"/>
          </a:xfrm>
          <a:prstGeom prst="rect">
            <a:avLst/>
          </a:prstGeom>
          <a:noFill/>
        </p:spPr>
        <p:txBody>
          <a:bodyPr wrap="square" rtlCol="0">
            <a:spAutoFit/>
          </a:bodyPr>
          <a:lstStyle/>
          <a:p>
            <a:r>
              <a:rPr lang="en-US" sz="1400" dirty="0"/>
              <a:t>*</a:t>
            </a:r>
            <a:r>
              <a:rPr lang="en-US" sz="1400" dirty="0" err="1"/>
              <a:t>Antialcidas</a:t>
            </a:r>
            <a:r>
              <a:rPr lang="en-US" sz="1400" dirty="0"/>
              <a:t> Parmenion is the descendant of the same Parmenion appointed to Ecbatana by Megas Alexandros in 330 BCE.</a:t>
            </a:r>
          </a:p>
          <a:p>
            <a:endParaRPr lang="en-US" sz="800" dirty="0"/>
          </a:p>
          <a:p>
            <a:r>
              <a:rPr lang="en-US" sz="1400" dirty="0"/>
              <a:t>**Ptolemy V appoints his wife Cleopatra, daughter of Megas Antiochus III, as Chief Minister of his empire.</a:t>
            </a:r>
          </a:p>
        </p:txBody>
      </p:sp>
    </p:spTree>
    <p:extLst>
      <p:ext uri="{BB962C8B-B14F-4D97-AF65-F5344CB8AC3E}">
        <p14:creationId xmlns:p14="http://schemas.microsoft.com/office/powerpoint/2010/main" val="3955426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396DECB-DE04-41CF-B456-C7290874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D902A0F-73D9-4E23-AB4A-4B4C78938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516835"/>
            <a:ext cx="5977937" cy="1666501"/>
          </a:xfrm>
        </p:spPr>
        <p:txBody>
          <a:bodyPr>
            <a:normAutofit/>
          </a:bodyPr>
          <a:lstStyle/>
          <a:p>
            <a:r>
              <a:rPr lang="en-US" dirty="0">
                <a:solidFill>
                  <a:srgbClr val="FFFFFF"/>
                </a:solidFill>
              </a:rPr>
              <a:t>185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236304"/>
            <a:ext cx="5977938" cy="3652667"/>
          </a:xfrm>
        </p:spPr>
        <p:txBody>
          <a:bodyPr>
            <a:normAutofit/>
          </a:bodyPr>
          <a:lstStyle/>
          <a:p>
            <a:pPr lvl="1">
              <a:buFont typeface="Arial" panose="020B0604020202020204" pitchFamily="34" charset="0"/>
              <a:buChar char="•"/>
            </a:pPr>
            <a:r>
              <a:rPr lang="en-US" sz="1700" dirty="0">
                <a:solidFill>
                  <a:srgbClr val="FFFFFF"/>
                </a:solidFill>
              </a:rPr>
              <a:t>Demetrius I Aniketos of Marakanda converts to Buddhism. This conversion and his reliance on a Confucian bureaucracy of Zhao origin is used by Diodotus III of Baktria as a pretext to invade Marakanda in order to restore proper Hellenic rule.</a:t>
            </a:r>
          </a:p>
          <a:p>
            <a:pPr lvl="1">
              <a:buFont typeface="Arial" panose="020B0604020202020204" pitchFamily="34" charset="0"/>
              <a:buChar char="•"/>
            </a:pPr>
            <a:r>
              <a:rPr lang="en-US" sz="1700" dirty="0">
                <a:solidFill>
                  <a:srgbClr val="FFFFFF"/>
                </a:solidFill>
              </a:rPr>
              <a:t>Diodotus III is defeated, taken prisoner, and forced to become a vassal.</a:t>
            </a:r>
          </a:p>
          <a:p>
            <a:pPr lvl="1">
              <a:buFont typeface="Arial" panose="020B0604020202020204" pitchFamily="34" charset="0"/>
              <a:buChar char="•"/>
            </a:pPr>
            <a:r>
              <a:rPr lang="en-US" sz="1700" b="1" dirty="0">
                <a:solidFill>
                  <a:srgbClr val="FFFFFF"/>
                </a:solidFill>
              </a:rPr>
              <a:t>Empress-Dowager </a:t>
            </a:r>
            <a:r>
              <a:rPr lang="en-US" sz="1700" b="1" dirty="0" err="1">
                <a:solidFill>
                  <a:srgbClr val="FFFFFF"/>
                </a:solidFill>
              </a:rPr>
              <a:t>Lü</a:t>
            </a:r>
            <a:r>
              <a:rPr lang="en-US" sz="1700" b="1" dirty="0">
                <a:solidFill>
                  <a:srgbClr val="FFFFFF"/>
                </a:solidFill>
              </a:rPr>
              <a:t> </a:t>
            </a:r>
            <a:r>
              <a:rPr lang="en-US" sz="1700" b="1" dirty="0" err="1">
                <a:solidFill>
                  <a:srgbClr val="FFFFFF"/>
                </a:solidFill>
              </a:rPr>
              <a:t>Zhi</a:t>
            </a:r>
            <a:r>
              <a:rPr lang="en-US" sz="1700" b="1" dirty="0">
                <a:solidFill>
                  <a:srgbClr val="FFFFFF"/>
                </a:solidFill>
              </a:rPr>
              <a:t> enacts an embargo against the Nanyue Kingdom. In response, their king Zhao </a:t>
            </a:r>
            <a:r>
              <a:rPr lang="en-US" sz="1700" b="1" dirty="0" err="1">
                <a:solidFill>
                  <a:srgbClr val="FFFFFF"/>
                </a:solidFill>
              </a:rPr>
              <a:t>Tuo</a:t>
            </a:r>
            <a:r>
              <a:rPr lang="en-US" sz="1700" b="1" dirty="0">
                <a:solidFill>
                  <a:srgbClr val="FFFFFF"/>
                </a:solidFill>
              </a:rPr>
              <a:t> invades the neighboring realm of </a:t>
            </a:r>
            <a:r>
              <a:rPr lang="en-US" sz="1700" b="1" dirty="0" err="1">
                <a:solidFill>
                  <a:srgbClr val="FFFFFF"/>
                </a:solidFill>
              </a:rPr>
              <a:t>Minyue</a:t>
            </a:r>
            <a:r>
              <a:rPr lang="en-US" sz="1700" b="1" dirty="0">
                <a:solidFill>
                  <a:srgbClr val="FFFFFF"/>
                </a:solidFill>
              </a:rPr>
              <a:t> and the Han Commandery of Changsha.</a:t>
            </a:r>
          </a:p>
          <a:p>
            <a:pPr lvl="1">
              <a:buFont typeface="Arial" panose="020B0604020202020204" pitchFamily="34" charset="0"/>
              <a:buChar char="•"/>
            </a:pPr>
            <a:r>
              <a:rPr lang="en-US" sz="1700" b="1" dirty="0">
                <a:solidFill>
                  <a:srgbClr val="FFFFFF"/>
                </a:solidFill>
              </a:rPr>
              <a:t>The humidity and mountains prove insurmountable to Han forces, who fail to respond to the growing threat to the south.</a:t>
            </a:r>
          </a:p>
        </p:txBody>
      </p:sp>
      <p:sp>
        <p:nvSpPr>
          <p:cNvPr id="61" name="Rectangle 60">
            <a:extLst>
              <a:ext uri="{FF2B5EF4-FFF2-40B4-BE49-F238E27FC236}">
                <a16:creationId xmlns:a16="http://schemas.microsoft.com/office/drawing/2014/main" id="{8768613A-4BA5-42A5-859E-34B7D608A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Map&#10;&#10;Description automatically generated">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3" t="11267" r="3" b="4514"/>
          <a:stretch/>
        </p:blipFill>
        <p:spPr>
          <a:xfrm>
            <a:off x="8084579" y="272265"/>
            <a:ext cx="3570913" cy="3156735"/>
          </a:xfrm>
          <a:prstGeom prst="rect">
            <a:avLst/>
          </a:prstGeom>
        </p:spPr>
      </p:pic>
      <p:pic>
        <p:nvPicPr>
          <p:cNvPr id="5" name="Picture 4" descr="Map&#10;&#10;Description automatically generated">
            <a:extLst>
              <a:ext uri="{FF2B5EF4-FFF2-40B4-BE49-F238E27FC236}">
                <a16:creationId xmlns:a16="http://schemas.microsoft.com/office/drawing/2014/main" id="{3C40A27E-18F5-4D0C-98D6-77E8B8AC82F1}"/>
              </a:ext>
            </a:extLst>
          </p:cNvPr>
          <p:cNvPicPr>
            <a:picLocks noChangeAspect="1"/>
          </p:cNvPicPr>
          <p:nvPr/>
        </p:nvPicPr>
        <p:blipFill rotWithShape="1">
          <a:blip r:embed="rId3">
            <a:extLst>
              <a:ext uri="{28A0092B-C50C-407E-A947-70E740481C1C}">
                <a14:useLocalDpi xmlns:a14="http://schemas.microsoft.com/office/drawing/2010/main" val="0"/>
              </a:ext>
            </a:extLst>
          </a:blip>
          <a:srcRect t="7954" r="-1" b="277"/>
          <a:stretch/>
        </p:blipFill>
        <p:spPr>
          <a:xfrm>
            <a:off x="8216576" y="3565132"/>
            <a:ext cx="3306917" cy="3156735"/>
          </a:xfrm>
          <a:prstGeom prst="rect">
            <a:avLst/>
          </a:prstGeom>
        </p:spPr>
      </p:pic>
      <p:sp>
        <p:nvSpPr>
          <p:cNvPr id="4" name="TextBox 3">
            <a:extLst>
              <a:ext uri="{FF2B5EF4-FFF2-40B4-BE49-F238E27FC236}">
                <a16:creationId xmlns:a16="http://schemas.microsoft.com/office/drawing/2014/main" id="{461C4C46-4CF1-4250-9DE9-4F070FDADE6B}"/>
              </a:ext>
            </a:extLst>
          </p:cNvPr>
          <p:cNvSpPr txBox="1"/>
          <p:nvPr/>
        </p:nvSpPr>
        <p:spPr>
          <a:xfrm>
            <a:off x="1097279" y="5941939"/>
            <a:ext cx="5977938" cy="646331"/>
          </a:xfrm>
          <a:prstGeom prst="rect">
            <a:avLst/>
          </a:prstGeom>
          <a:noFill/>
        </p:spPr>
        <p:txBody>
          <a:bodyPr wrap="square" rtlCol="0">
            <a:spAutoFit/>
          </a:bodyPr>
          <a:lstStyle/>
          <a:p>
            <a:r>
              <a:rPr lang="en-US" sz="1200" dirty="0">
                <a:solidFill>
                  <a:schemeClr val="bg1">
                    <a:lumMod val="95000"/>
                  </a:schemeClr>
                </a:solidFill>
              </a:rPr>
              <a:t>*In Upper Egypt, Ptolemy V negotiates a truce with </a:t>
            </a:r>
            <a:r>
              <a:rPr lang="en-US" sz="1200" dirty="0" err="1">
                <a:solidFill>
                  <a:schemeClr val="bg1">
                    <a:lumMod val="95000"/>
                  </a:schemeClr>
                </a:solidFill>
              </a:rPr>
              <a:t>Ankhwennefer</a:t>
            </a:r>
            <a:r>
              <a:rPr lang="en-US" sz="1200" dirty="0">
                <a:solidFill>
                  <a:schemeClr val="bg1">
                    <a:lumMod val="95000"/>
                  </a:schemeClr>
                </a:solidFill>
              </a:rPr>
              <a:t>. Ptolemaic suzerainty is reinstated following guarantees of Egyptian local governance and using state funds to restore temples to Amun.</a:t>
            </a:r>
          </a:p>
        </p:txBody>
      </p:sp>
    </p:spTree>
    <p:extLst>
      <p:ext uri="{BB962C8B-B14F-4D97-AF65-F5344CB8AC3E}">
        <p14:creationId xmlns:p14="http://schemas.microsoft.com/office/powerpoint/2010/main" val="1922637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sz="5400" dirty="0"/>
              <a:t>184 BCE</a:t>
            </a:r>
          </a:p>
        </p:txBody>
      </p:sp>
      <p:pic>
        <p:nvPicPr>
          <p:cNvPr id="7" name="Picture 6" descr="Map&#10;&#10;Description automatically generated">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1442" t="3030" r="3" b="5061"/>
          <a:stretch/>
        </p:blipFill>
        <p:spPr>
          <a:xfrm>
            <a:off x="524691" y="189915"/>
            <a:ext cx="6810103" cy="5954487"/>
          </a:xfrm>
          <a:prstGeom prst="rect">
            <a:avLst/>
          </a:prstGeom>
        </p:spPr>
      </p:pic>
      <p:cxnSp>
        <p:nvCxnSpPr>
          <p:cNvPr id="90" name="Straight Connector 89">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4"/>
            <a:ext cx="3690257" cy="3670180"/>
          </a:xfrm>
        </p:spPr>
        <p:txBody>
          <a:bodyPr>
            <a:normAutofit/>
          </a:bodyPr>
          <a:lstStyle/>
          <a:p>
            <a:pPr lvl="1">
              <a:buFont typeface="Arial" panose="020B0604020202020204" pitchFamily="34" charset="0"/>
              <a:buChar char="•"/>
            </a:pPr>
            <a:r>
              <a:rPr lang="en-US" sz="2400" dirty="0"/>
              <a:t>Demetrius I Aniketos campaigns in India.</a:t>
            </a:r>
            <a:endParaRPr lang="en-US" sz="2400" b="1" dirty="0"/>
          </a:p>
        </p:txBody>
      </p:sp>
      <p:sp>
        <p:nvSpPr>
          <p:cNvPr id="92" name="Rectangle 91">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A50D99CC-6833-4587-B2EB-956F00EC0B0E}"/>
              </a:ext>
            </a:extLst>
          </p:cNvPr>
          <p:cNvSpPr txBox="1"/>
          <p:nvPr/>
        </p:nvSpPr>
        <p:spPr>
          <a:xfrm>
            <a:off x="7892144" y="4467020"/>
            <a:ext cx="3566159" cy="1677382"/>
          </a:xfrm>
          <a:prstGeom prst="rect">
            <a:avLst/>
          </a:prstGeom>
          <a:noFill/>
        </p:spPr>
        <p:txBody>
          <a:bodyPr wrap="square" rtlCol="0">
            <a:spAutoFit/>
          </a:bodyPr>
          <a:lstStyle/>
          <a:p>
            <a:r>
              <a:rPr lang="en-US" sz="1200" dirty="0"/>
              <a:t>*True to his epithet (“Aniketos” is Greek for </a:t>
            </a:r>
            <a:r>
              <a:rPr lang="en-US" sz="1200" i="1" dirty="0"/>
              <a:t>invincible</a:t>
            </a:r>
            <a:r>
              <a:rPr lang="en-US" sz="1200" dirty="0"/>
              <a:t>), Demetrius I never loses a battle during his entire campaign.</a:t>
            </a:r>
          </a:p>
          <a:p>
            <a:endParaRPr lang="en-US" sz="700" dirty="0"/>
          </a:p>
          <a:p>
            <a:r>
              <a:rPr lang="en-US" sz="1200" dirty="0"/>
              <a:t>**</a:t>
            </a:r>
            <a:r>
              <a:rPr lang="en-US" sz="1200" dirty="0" err="1"/>
              <a:t>Peucela</a:t>
            </a:r>
            <a:r>
              <a:rPr lang="en-US" sz="1200" dirty="0"/>
              <a:t> and Taxila are taken by force, though the Buddhist Demetrius forbids his troops from pillaging the cities. After this merciful ascendancy, many other Hellenistic satrapies in Sindhia pledge allegiance to Demetrius I and provide troops for his campaign.</a:t>
            </a:r>
          </a:p>
        </p:txBody>
      </p:sp>
    </p:spTree>
    <p:extLst>
      <p:ext uri="{BB962C8B-B14F-4D97-AF65-F5344CB8AC3E}">
        <p14:creationId xmlns:p14="http://schemas.microsoft.com/office/powerpoint/2010/main" val="2789532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4754" r="3" b="15178"/>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Seleukid Conquest of Sindhia.</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Chandragupta Maurya becomes a Seleukid vassal.</a:t>
            </a:r>
          </a:p>
        </p:txBody>
      </p:sp>
    </p:spTree>
    <p:extLst>
      <p:ext uri="{BB962C8B-B14F-4D97-AF65-F5344CB8AC3E}">
        <p14:creationId xmlns:p14="http://schemas.microsoft.com/office/powerpoint/2010/main" val="2929171044"/>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b="1"/>
              <a:t>183 BCE</a:t>
            </a:r>
          </a:p>
        </p:txBody>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t="3288" r="-2" b="3286"/>
          <a:stretch/>
        </p:blipFill>
        <p:spPr>
          <a:xfrm>
            <a:off x="633999" y="640081"/>
            <a:ext cx="6909801" cy="5314406"/>
          </a:xfrm>
          <a:prstGeom prst="rect">
            <a:avLst/>
          </a:prstGeom>
        </p:spPr>
      </p:pic>
      <p:cxnSp>
        <p:nvCxnSpPr>
          <p:cNvPr id="101" name="Straight Connector 10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3"/>
            <a:ext cx="3690257" cy="3755565"/>
          </a:xfrm>
        </p:spPr>
        <p:txBody>
          <a:bodyPr>
            <a:normAutofit/>
          </a:bodyPr>
          <a:lstStyle/>
          <a:p>
            <a:pPr lvl="1">
              <a:buFont typeface="Arial" panose="020B0604020202020204" pitchFamily="34" charset="0"/>
              <a:buChar char="•"/>
            </a:pPr>
            <a:r>
              <a:rPr lang="en-US" sz="1500" b="1" dirty="0"/>
              <a:t>Beginning of the War of Wooden Weapons.</a:t>
            </a:r>
          </a:p>
          <a:p>
            <a:pPr lvl="1">
              <a:buFont typeface="Arial" panose="020B0604020202020204" pitchFamily="34" charset="0"/>
              <a:buChar char="•"/>
            </a:pPr>
            <a:r>
              <a:rPr lang="en-US" sz="1500" b="1" dirty="0"/>
              <a:t>Demetrius I Aniketos victoriously enters the city of Pataliputra as the Maurya Empire collapses. </a:t>
            </a:r>
            <a:r>
              <a:rPr lang="en-US" sz="1500" b="1" dirty="0" err="1"/>
              <a:t>Brihadratha</a:t>
            </a:r>
            <a:r>
              <a:rPr lang="en-US" sz="1500" b="1" dirty="0"/>
              <a:t> Maurya retreats to </a:t>
            </a:r>
            <a:r>
              <a:rPr lang="en-US" sz="1500" b="1" dirty="0" err="1"/>
              <a:t>Samatata</a:t>
            </a:r>
            <a:r>
              <a:rPr lang="en-US" sz="1500" b="1" dirty="0"/>
              <a:t>.</a:t>
            </a:r>
          </a:p>
          <a:p>
            <a:pPr lvl="1">
              <a:buFont typeface="Arial" panose="020B0604020202020204" pitchFamily="34" charset="0"/>
              <a:buChar char="•"/>
            </a:pPr>
            <a:r>
              <a:rPr lang="en-US" sz="1500" b="1" dirty="0" err="1"/>
              <a:t>Kanha</a:t>
            </a:r>
            <a:r>
              <a:rPr lang="en-US" sz="1500" b="1" dirty="0"/>
              <a:t> Satavahana seizes the opportunity to invade the Avanti Kingdom and Vidarbha. </a:t>
            </a:r>
            <a:r>
              <a:rPr lang="en-US" sz="1500" b="1" dirty="0" err="1"/>
              <a:t>Pusyamitra</a:t>
            </a:r>
            <a:r>
              <a:rPr lang="en-US" sz="1500" b="1" dirty="0"/>
              <a:t> Sunga, a local ruler from the Avanti Kingdom, flees to the court of Demetrius I.</a:t>
            </a:r>
          </a:p>
          <a:p>
            <a:pPr lvl="1">
              <a:buFont typeface="Arial" panose="020B0604020202020204" pitchFamily="34" charset="0"/>
              <a:buChar char="•"/>
            </a:pPr>
            <a:r>
              <a:rPr lang="en-US" sz="1500" b="1" dirty="0"/>
              <a:t>The </a:t>
            </a:r>
            <a:r>
              <a:rPr lang="en-US" sz="1500" b="1" dirty="0" err="1"/>
              <a:t>Mahameghavahana</a:t>
            </a:r>
            <a:r>
              <a:rPr lang="en-US" sz="1500" b="1" dirty="0"/>
              <a:t> Kingdom is founded in Kalinga after the conquered king of Chedi takes refuge in the remnants of the Maurya Empire.</a:t>
            </a:r>
          </a:p>
        </p:txBody>
      </p:sp>
      <p:sp>
        <p:nvSpPr>
          <p:cNvPr id="103" name="Rectangle 102">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02A707E8-B4B7-448A-9D99-61F20F611640}"/>
              </a:ext>
            </a:extLst>
          </p:cNvPr>
          <p:cNvSpPr txBox="1"/>
          <p:nvPr/>
        </p:nvSpPr>
        <p:spPr>
          <a:xfrm>
            <a:off x="7892142" y="5697796"/>
            <a:ext cx="3657600" cy="646331"/>
          </a:xfrm>
          <a:prstGeom prst="rect">
            <a:avLst/>
          </a:prstGeom>
          <a:noFill/>
        </p:spPr>
        <p:txBody>
          <a:bodyPr wrap="square">
            <a:spAutoFit/>
          </a:bodyPr>
          <a:lstStyle/>
          <a:p>
            <a:r>
              <a:rPr lang="en-US" sz="1200" dirty="0"/>
              <a:t>*In an interesting and unrelated twist of fate, both legendary opposing generals from the Battle of Zama (Scipio Africanus and Hannibal Barca) die this year.</a:t>
            </a:r>
          </a:p>
        </p:txBody>
      </p:sp>
    </p:spTree>
    <p:extLst>
      <p:ext uri="{BB962C8B-B14F-4D97-AF65-F5344CB8AC3E}">
        <p14:creationId xmlns:p14="http://schemas.microsoft.com/office/powerpoint/2010/main" val="256246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4985" y="0"/>
            <a:ext cx="5977937" cy="1253447"/>
          </a:xfrm>
        </p:spPr>
        <p:txBody>
          <a:bodyPr>
            <a:normAutofit/>
          </a:bodyPr>
          <a:lstStyle/>
          <a:p>
            <a:r>
              <a:rPr lang="en-US" sz="4000" dirty="0">
                <a:solidFill>
                  <a:schemeClr val="bg1">
                    <a:lumMod val="95000"/>
                  </a:schemeClr>
                </a:solidFill>
              </a:rPr>
              <a:t>182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686166" y="1422764"/>
            <a:ext cx="5977937" cy="4926665"/>
          </a:xfrm>
        </p:spPr>
        <p:txBody>
          <a:bodyPr anchor="t">
            <a:normAutofit/>
          </a:bodyPr>
          <a:lstStyle/>
          <a:p>
            <a:pPr lvl="1">
              <a:buFont typeface="Arial" panose="020B0604020202020204" pitchFamily="34" charset="0"/>
              <a:buChar char="•"/>
            </a:pPr>
            <a:r>
              <a:rPr lang="en-US" b="1" dirty="0">
                <a:solidFill>
                  <a:schemeClr val="bg1">
                    <a:lumMod val="95000"/>
                  </a:schemeClr>
                </a:solidFill>
              </a:rPr>
              <a:t>During a Satavahana campaign in the south, Demetrius I Aniketos launches a rapid invasion of the subcontinent. </a:t>
            </a:r>
            <a:r>
              <a:rPr lang="en-US" i="1" dirty="0">
                <a:solidFill>
                  <a:schemeClr val="bg1">
                    <a:lumMod val="95000"/>
                  </a:schemeClr>
                </a:solidFill>
              </a:rPr>
              <a:t>After his victory at the Battle of Anuradhapura, he is proclaimed Megas Basileus of India.</a:t>
            </a:r>
            <a:r>
              <a:rPr lang="en-US" dirty="0">
                <a:solidFill>
                  <a:schemeClr val="bg1">
                    <a:lumMod val="95000"/>
                  </a:schemeClr>
                </a:solidFill>
              </a:rPr>
              <a:t> Establishment of a new empire ruled from the newly founded city of Demetria, near Ujjain.</a:t>
            </a:r>
          </a:p>
          <a:p>
            <a:pPr lvl="1">
              <a:buFont typeface="Arial" panose="020B0604020202020204" pitchFamily="34" charset="0"/>
              <a:buChar char="•"/>
            </a:pPr>
            <a:r>
              <a:rPr lang="en-US" dirty="0">
                <a:solidFill>
                  <a:schemeClr val="bg1">
                    <a:lumMod val="95000"/>
                  </a:schemeClr>
                </a:solidFill>
              </a:rPr>
              <a:t>Demetrius I Aniketos rules India with the help of his Confucian bureaucracy and the might of his Indo-Hellenic armies.</a:t>
            </a:r>
          </a:p>
          <a:p>
            <a:pPr lvl="1">
              <a:buFont typeface="Arial" panose="020B0604020202020204" pitchFamily="34" charset="0"/>
              <a:buChar char="•"/>
            </a:pPr>
            <a:r>
              <a:rPr lang="en-US" dirty="0">
                <a:solidFill>
                  <a:schemeClr val="bg1">
                    <a:lumMod val="95000"/>
                  </a:schemeClr>
                </a:solidFill>
              </a:rPr>
              <a:t>Hellenic and Gallic military towns are established throughout his dominion in order to maintain control.</a:t>
            </a:r>
            <a:endParaRPr lang="en-US" b="1" dirty="0">
              <a:solidFill>
                <a:schemeClr val="bg1">
                  <a:lumMod val="95000"/>
                </a:schemeClr>
              </a:solidFill>
            </a:endParaRPr>
          </a:p>
        </p:txBody>
      </p:sp>
      <p:sp>
        <p:nvSpPr>
          <p:cNvPr id="83" name="Rectangle 82">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7669" r="558" b="2936"/>
          <a:stretch/>
        </p:blipFill>
        <p:spPr>
          <a:xfrm>
            <a:off x="7611244" y="0"/>
            <a:ext cx="4580741" cy="6349429"/>
          </a:xfrm>
          <a:prstGeom prst="rect">
            <a:avLst/>
          </a:prstGeom>
          <a:ln>
            <a:noFill/>
          </a:ln>
          <a:effectLst>
            <a:softEdge rad="63500"/>
          </a:effectLst>
        </p:spPr>
      </p:pic>
      <p:sp>
        <p:nvSpPr>
          <p:cNvPr id="4" name="TextBox 3">
            <a:extLst>
              <a:ext uri="{FF2B5EF4-FFF2-40B4-BE49-F238E27FC236}">
                <a16:creationId xmlns:a16="http://schemas.microsoft.com/office/drawing/2014/main" id="{67293222-FB85-4F27-B3D9-194E5716FFD4}"/>
              </a:ext>
            </a:extLst>
          </p:cNvPr>
          <p:cNvSpPr txBox="1"/>
          <p:nvPr/>
        </p:nvSpPr>
        <p:spPr>
          <a:xfrm>
            <a:off x="784985" y="5025990"/>
            <a:ext cx="6263087" cy="1323439"/>
          </a:xfrm>
          <a:prstGeom prst="rect">
            <a:avLst/>
          </a:prstGeom>
          <a:noFill/>
        </p:spPr>
        <p:txBody>
          <a:bodyPr wrap="square" rtlCol="0">
            <a:spAutoFit/>
          </a:bodyPr>
          <a:lstStyle/>
          <a:p>
            <a:r>
              <a:rPr lang="en-US" sz="1200" dirty="0">
                <a:solidFill>
                  <a:schemeClr val="bg1">
                    <a:lumMod val="95000"/>
                  </a:schemeClr>
                </a:solidFill>
              </a:rPr>
              <a:t>*The kings of </a:t>
            </a:r>
            <a:r>
              <a:rPr lang="en-US" sz="1200" dirty="0" err="1">
                <a:solidFill>
                  <a:schemeClr val="bg1">
                    <a:lumMod val="95000"/>
                  </a:schemeClr>
                </a:solidFill>
              </a:rPr>
              <a:t>Mahameghavahana</a:t>
            </a:r>
            <a:r>
              <a:rPr lang="en-US" sz="1200" dirty="0">
                <a:solidFill>
                  <a:schemeClr val="bg1">
                    <a:lumMod val="95000"/>
                  </a:schemeClr>
                </a:solidFill>
              </a:rPr>
              <a:t> and </a:t>
            </a:r>
            <a:r>
              <a:rPr lang="en-US" sz="1200" dirty="0" err="1">
                <a:solidFill>
                  <a:schemeClr val="bg1">
                    <a:lumMod val="95000"/>
                  </a:schemeClr>
                </a:solidFill>
              </a:rPr>
              <a:t>Samatata</a:t>
            </a:r>
            <a:r>
              <a:rPr lang="en-US" sz="1200" dirty="0">
                <a:solidFill>
                  <a:schemeClr val="bg1">
                    <a:lumMod val="95000"/>
                  </a:schemeClr>
                </a:solidFill>
              </a:rPr>
              <a:t> both submit to Demetrius I Aniketos in lieu of being invaded further. Being Buddhists themselves, they are persuaded after he restores the Diamond Throne in Pataliputra and vows to safeguard the Sangha throughout India.</a:t>
            </a:r>
          </a:p>
          <a:p>
            <a:endParaRPr lang="en-US" sz="800" dirty="0">
              <a:solidFill>
                <a:schemeClr val="bg1">
                  <a:lumMod val="95000"/>
                </a:schemeClr>
              </a:solidFill>
            </a:endParaRPr>
          </a:p>
          <a:p>
            <a:r>
              <a:rPr lang="en-US" sz="1200" dirty="0">
                <a:solidFill>
                  <a:schemeClr val="bg1">
                    <a:lumMod val="95000"/>
                  </a:schemeClr>
                </a:solidFill>
              </a:rPr>
              <a:t>**Kashmir and the </a:t>
            </a:r>
            <a:r>
              <a:rPr lang="en-US" sz="1200" dirty="0" err="1">
                <a:solidFill>
                  <a:schemeClr val="bg1">
                    <a:lumMod val="95000"/>
                  </a:schemeClr>
                </a:solidFill>
              </a:rPr>
              <a:t>Audumbaras</a:t>
            </a:r>
            <a:r>
              <a:rPr lang="en-US" sz="1200" dirty="0">
                <a:solidFill>
                  <a:schemeClr val="bg1">
                    <a:lumMod val="95000"/>
                  </a:schemeClr>
                </a:solidFill>
              </a:rPr>
              <a:t> also become vassals after Demetrius I Aniketos makes a personal visit, unarmed and bearing seeds of the Bodhi Tree as gifts. He grants their kings large autonomy and pledges to foster trade links with the rest of the empire.</a:t>
            </a:r>
          </a:p>
        </p:txBody>
      </p:sp>
      <p:sp>
        <p:nvSpPr>
          <p:cNvPr id="5" name="TextBox 4">
            <a:extLst>
              <a:ext uri="{FF2B5EF4-FFF2-40B4-BE49-F238E27FC236}">
                <a16:creationId xmlns:a16="http://schemas.microsoft.com/office/drawing/2014/main" id="{52DEC1D6-E7AE-4284-BD5A-BFF90E8C79CF}"/>
              </a:ext>
            </a:extLst>
          </p:cNvPr>
          <p:cNvSpPr txBox="1"/>
          <p:nvPr/>
        </p:nvSpPr>
        <p:spPr>
          <a:xfrm>
            <a:off x="9503596" y="308225"/>
            <a:ext cx="2445249" cy="1200329"/>
          </a:xfrm>
          <a:prstGeom prst="rect">
            <a:avLst/>
          </a:prstGeom>
          <a:solidFill>
            <a:schemeClr val="tx1">
              <a:lumMod val="50000"/>
              <a:lumOff val="50000"/>
            </a:schemeClr>
          </a:solidFill>
          <a:ln w="38100">
            <a:solidFill>
              <a:schemeClr val="tx1"/>
            </a:solidFill>
          </a:ln>
        </p:spPr>
        <p:txBody>
          <a:bodyPr wrap="square" rtlCol="0">
            <a:spAutoFit/>
          </a:bodyPr>
          <a:lstStyle/>
          <a:p>
            <a:pPr marL="285750" indent="-285750">
              <a:buSzPct val="100000"/>
              <a:buFont typeface="Wingdings" panose="05000000000000000000" pitchFamily="2" charset="2"/>
              <a:buChar char="§"/>
            </a:pPr>
            <a:r>
              <a:rPr lang="en-US" dirty="0">
                <a:solidFill>
                  <a:srgbClr val="00FF00"/>
                </a:solidFill>
              </a:rPr>
              <a:t>Gallic military towns</a:t>
            </a:r>
          </a:p>
          <a:p>
            <a:pPr marL="285750" indent="-285750">
              <a:buSzPct val="100000"/>
              <a:buFont typeface="Wingdings" panose="05000000000000000000" pitchFamily="2" charset="2"/>
              <a:buChar char="§"/>
            </a:pPr>
            <a:r>
              <a:rPr lang="en-US" dirty="0">
                <a:solidFill>
                  <a:srgbClr val="00FFFF"/>
                </a:solidFill>
              </a:rPr>
              <a:t>Hellenic colonies</a:t>
            </a:r>
          </a:p>
          <a:p>
            <a:pPr marL="285750" indent="-285750">
              <a:buSzPct val="100000"/>
              <a:buFont typeface="Wingdings" panose="05000000000000000000" pitchFamily="2" charset="2"/>
              <a:buChar char="§"/>
            </a:pPr>
            <a:r>
              <a:rPr lang="en-US" dirty="0">
                <a:solidFill>
                  <a:srgbClr val="C00000"/>
                </a:solidFill>
              </a:rPr>
              <a:t>Pre-existing cities</a:t>
            </a:r>
          </a:p>
          <a:p>
            <a:pPr marL="285750" indent="-285750">
              <a:buSzPct val="100000"/>
              <a:buFont typeface="Wingdings" panose="05000000000000000000" pitchFamily="2" charset="2"/>
              <a:buChar char="§"/>
            </a:pPr>
            <a:r>
              <a:rPr lang="en-US" dirty="0">
                <a:solidFill>
                  <a:srgbClr val="FFC000"/>
                </a:solidFill>
              </a:rPr>
              <a:t>Capital of Demetria</a:t>
            </a:r>
          </a:p>
        </p:txBody>
      </p:sp>
    </p:spTree>
    <p:extLst>
      <p:ext uri="{BB962C8B-B14F-4D97-AF65-F5344CB8AC3E}">
        <p14:creationId xmlns:p14="http://schemas.microsoft.com/office/powerpoint/2010/main" val="424003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135778"/>
            <a:ext cx="5977937" cy="1666501"/>
          </a:xfrm>
        </p:spPr>
        <p:txBody>
          <a:bodyPr>
            <a:normAutofit/>
          </a:bodyPr>
          <a:lstStyle/>
          <a:p>
            <a:r>
              <a:rPr lang="en-US" b="1" dirty="0">
                <a:solidFill>
                  <a:srgbClr val="FFFFFF"/>
                </a:solidFill>
              </a:rPr>
              <a:t>181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1802279"/>
            <a:ext cx="5977938" cy="3652667"/>
          </a:xfrm>
        </p:spPr>
        <p:txBody>
          <a:bodyPr>
            <a:normAutofit/>
          </a:bodyPr>
          <a:lstStyle/>
          <a:p>
            <a:pPr lvl="1">
              <a:buFont typeface="Arial" panose="020B0604020202020204" pitchFamily="34" charset="0"/>
              <a:buChar char="•"/>
            </a:pPr>
            <a:r>
              <a:rPr lang="en-US" b="1" dirty="0">
                <a:solidFill>
                  <a:srgbClr val="FFFFFF"/>
                </a:solidFill>
              </a:rPr>
              <a:t>Empress-Dowager </a:t>
            </a:r>
            <a:r>
              <a:rPr lang="en-US" b="1" dirty="0" err="1">
                <a:solidFill>
                  <a:srgbClr val="FFFFFF"/>
                </a:solidFill>
              </a:rPr>
              <a:t>Lü</a:t>
            </a:r>
            <a:r>
              <a:rPr lang="en-US" b="1" dirty="0">
                <a:solidFill>
                  <a:srgbClr val="FFFFFF"/>
                </a:solidFill>
              </a:rPr>
              <a:t> </a:t>
            </a:r>
            <a:r>
              <a:rPr lang="en-US" b="1" dirty="0" err="1">
                <a:solidFill>
                  <a:srgbClr val="FFFFFF"/>
                </a:solidFill>
              </a:rPr>
              <a:t>Zhi</a:t>
            </a:r>
            <a:r>
              <a:rPr lang="en-US" b="1" dirty="0">
                <a:solidFill>
                  <a:srgbClr val="FFFFFF"/>
                </a:solidFill>
              </a:rPr>
              <a:t> is murdered by four assassins. Members of the </a:t>
            </a:r>
            <a:r>
              <a:rPr lang="en-US" b="1" dirty="0" err="1">
                <a:solidFill>
                  <a:srgbClr val="FFFFFF"/>
                </a:solidFill>
              </a:rPr>
              <a:t>Lü</a:t>
            </a:r>
            <a:r>
              <a:rPr lang="en-US" b="1" dirty="0">
                <a:solidFill>
                  <a:srgbClr val="FFFFFF"/>
                </a:solidFill>
              </a:rPr>
              <a:t> clan are purged from positions of power and brutally executed across the empire. Survivors find refuge in the court of </a:t>
            </a:r>
            <a:r>
              <a:rPr lang="en-US" b="1" dirty="0" err="1">
                <a:solidFill>
                  <a:srgbClr val="FFFFFF"/>
                </a:solidFill>
              </a:rPr>
              <a:t>Heliodorus</a:t>
            </a:r>
            <a:r>
              <a:rPr lang="en-US" b="1" dirty="0">
                <a:solidFill>
                  <a:srgbClr val="FFFFFF"/>
                </a:solidFill>
              </a:rPr>
              <a:t> in Antiocheia Eschate.</a:t>
            </a:r>
          </a:p>
          <a:p>
            <a:pPr lvl="1">
              <a:buFont typeface="Arial" panose="020B0604020202020204" pitchFamily="34" charset="0"/>
              <a:buChar char="•"/>
            </a:pPr>
            <a:r>
              <a:rPr lang="en-US" b="1" dirty="0">
                <a:solidFill>
                  <a:srgbClr val="FFFFFF"/>
                </a:solidFill>
              </a:rPr>
              <a:t>Emperor </a:t>
            </a:r>
            <a:r>
              <a:rPr lang="en-US" b="1" dirty="0" err="1">
                <a:solidFill>
                  <a:srgbClr val="FFFFFF"/>
                </a:solidFill>
              </a:rPr>
              <a:t>Houshao</a:t>
            </a:r>
            <a:r>
              <a:rPr lang="en-US" b="1" dirty="0">
                <a:solidFill>
                  <a:srgbClr val="FFFFFF"/>
                </a:solidFill>
              </a:rPr>
              <a:t> is quietly deposed and later put to death. He is replaced by his uncle, now known as Emperor Wen. His rule marks an era of benevolence and flourishing of Taoism.</a:t>
            </a:r>
          </a:p>
          <a:p>
            <a:pPr lvl="1">
              <a:buFont typeface="Arial" panose="020B0604020202020204" pitchFamily="34" charset="0"/>
              <a:buChar char="•"/>
            </a:pPr>
            <a:r>
              <a:rPr lang="en-US" b="1" dirty="0">
                <a:solidFill>
                  <a:srgbClr val="FFFFFF"/>
                </a:solidFill>
              </a:rPr>
              <a:t>Zhao </a:t>
            </a:r>
            <a:r>
              <a:rPr lang="en-US" b="1" dirty="0" err="1">
                <a:solidFill>
                  <a:srgbClr val="FFFFFF"/>
                </a:solidFill>
              </a:rPr>
              <a:t>Tuo</a:t>
            </a:r>
            <a:r>
              <a:rPr lang="en-US" b="1" dirty="0">
                <a:solidFill>
                  <a:srgbClr val="FFFFFF"/>
                </a:solidFill>
              </a:rPr>
              <a:t> is emboldened by this change of power and invades Au Lac, establishing Nanyue hegemony over the Red River Delta.</a:t>
            </a:r>
          </a:p>
        </p:txBody>
      </p:sp>
      <p:sp>
        <p:nvSpPr>
          <p:cNvPr id="90" name="Rectangle 89">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18473" r="12339" b="-2"/>
          <a:stretch/>
        </p:blipFill>
        <p:spPr>
          <a:xfrm>
            <a:off x="7611902" y="10"/>
            <a:ext cx="4580097" cy="6857990"/>
          </a:xfrm>
          <a:prstGeom prst="rect">
            <a:avLst/>
          </a:prstGeom>
        </p:spPr>
      </p:pic>
      <p:sp>
        <p:nvSpPr>
          <p:cNvPr id="5" name="TextBox 4">
            <a:extLst>
              <a:ext uri="{FF2B5EF4-FFF2-40B4-BE49-F238E27FC236}">
                <a16:creationId xmlns:a16="http://schemas.microsoft.com/office/drawing/2014/main" id="{C8F7DC61-BA3D-48C3-9AD2-8E614AA7CE3B}"/>
              </a:ext>
            </a:extLst>
          </p:cNvPr>
          <p:cNvSpPr txBox="1"/>
          <p:nvPr/>
        </p:nvSpPr>
        <p:spPr>
          <a:xfrm>
            <a:off x="1097279" y="5511821"/>
            <a:ext cx="5980162" cy="1123384"/>
          </a:xfrm>
          <a:prstGeom prst="rect">
            <a:avLst/>
          </a:prstGeom>
          <a:noFill/>
        </p:spPr>
        <p:txBody>
          <a:bodyPr wrap="square" rtlCol="0">
            <a:spAutoFit/>
          </a:bodyPr>
          <a:lstStyle/>
          <a:p>
            <a:r>
              <a:rPr lang="en-US" sz="1200" dirty="0">
                <a:solidFill>
                  <a:schemeClr val="bg1">
                    <a:lumMod val="95000"/>
                  </a:schemeClr>
                </a:solidFill>
              </a:rPr>
              <a:t>*In Egypt, Ptolemy V dies after being poisoned. Ptolemy VI succeeds him, but as he is still an infant his mother Cleopatra will rule as regent.</a:t>
            </a:r>
          </a:p>
          <a:p>
            <a:endParaRPr lang="en-US" sz="700" dirty="0">
              <a:solidFill>
                <a:schemeClr val="bg1">
                  <a:lumMod val="95000"/>
                </a:schemeClr>
              </a:solidFill>
            </a:endParaRPr>
          </a:p>
          <a:p>
            <a:r>
              <a:rPr lang="en-US" sz="1200" dirty="0">
                <a:solidFill>
                  <a:schemeClr val="bg1">
                    <a:lumMod val="95000"/>
                  </a:schemeClr>
                </a:solidFill>
              </a:rPr>
              <a:t>**</a:t>
            </a:r>
            <a:r>
              <a:rPr lang="en-US" sz="1200" dirty="0" err="1">
                <a:solidFill>
                  <a:schemeClr val="bg1">
                    <a:lumMod val="95000"/>
                  </a:schemeClr>
                </a:solidFill>
              </a:rPr>
              <a:t>Pharnaces</a:t>
            </a:r>
            <a:r>
              <a:rPr lang="en-US" sz="1200" dirty="0">
                <a:solidFill>
                  <a:schemeClr val="bg1">
                    <a:lumMod val="95000"/>
                  </a:schemeClr>
                </a:solidFill>
              </a:rPr>
              <a:t> I of Pontus declares war on Pergamon and Galatia. His rapid conquests embolden Philip V of Makedon to likewise declare war on Pergamon and invade from the Hellespont.</a:t>
            </a:r>
          </a:p>
        </p:txBody>
      </p:sp>
    </p:spTree>
    <p:extLst>
      <p:ext uri="{BB962C8B-B14F-4D97-AF65-F5344CB8AC3E}">
        <p14:creationId xmlns:p14="http://schemas.microsoft.com/office/powerpoint/2010/main" val="1193122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516835"/>
            <a:ext cx="5977937" cy="1666501"/>
          </a:xfrm>
        </p:spPr>
        <p:txBody>
          <a:bodyPr>
            <a:normAutofit/>
          </a:bodyPr>
          <a:lstStyle/>
          <a:p>
            <a:r>
              <a:rPr lang="en-US" dirty="0">
                <a:solidFill>
                  <a:srgbClr val="FFFFFF"/>
                </a:solidFill>
              </a:rPr>
              <a:t>180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236304"/>
            <a:ext cx="5977938" cy="3652667"/>
          </a:xfrm>
        </p:spPr>
        <p:txBody>
          <a:bodyPr>
            <a:normAutofit/>
          </a:bodyPr>
          <a:lstStyle/>
          <a:p>
            <a:pPr lvl="1">
              <a:buFont typeface="Arial" panose="020B0604020202020204" pitchFamily="34" charset="0"/>
              <a:buChar char="•"/>
            </a:pPr>
            <a:r>
              <a:rPr lang="en-US" dirty="0">
                <a:solidFill>
                  <a:srgbClr val="FFFFFF"/>
                </a:solidFill>
              </a:rPr>
              <a:t>Demetrius I Aniketos is assassinated on the orders of Apollodotus I Soter, the Satrap of Taxila.</a:t>
            </a:r>
          </a:p>
          <a:p>
            <a:pPr lvl="1">
              <a:buFont typeface="Arial" panose="020B0604020202020204" pitchFamily="34" charset="0"/>
              <a:buChar char="•"/>
            </a:pPr>
            <a:r>
              <a:rPr lang="en-US" dirty="0">
                <a:solidFill>
                  <a:srgbClr val="FFFFFF"/>
                </a:solidFill>
              </a:rPr>
              <a:t>Apollodotus I Soter proclaims himself Basileus of Sindhia taking control of the western part of the empire.</a:t>
            </a:r>
          </a:p>
          <a:p>
            <a:pPr lvl="1">
              <a:buFont typeface="Arial" panose="020B0604020202020204" pitchFamily="34" charset="0"/>
              <a:buChar char="•"/>
            </a:pPr>
            <a:r>
              <a:rPr lang="en-US" dirty="0">
                <a:solidFill>
                  <a:srgbClr val="FFFFFF"/>
                </a:solidFill>
              </a:rPr>
              <a:t>Diodotus IV of Baktria regains independence, while Marakanda acknowledges Antimachus the second born son of Demetrius I Aniketos as king.</a:t>
            </a:r>
          </a:p>
          <a:p>
            <a:pPr lvl="1">
              <a:buFont typeface="Arial" panose="020B0604020202020204" pitchFamily="34" charset="0"/>
              <a:buChar char="•"/>
            </a:pPr>
            <a:r>
              <a:rPr lang="en-US" dirty="0">
                <a:solidFill>
                  <a:srgbClr val="FFFFFF"/>
                </a:solidFill>
              </a:rPr>
              <a:t>Demetrius II, rightful heir to the empire, rules over the east from his new capital at Pataliputra.</a:t>
            </a:r>
          </a:p>
        </p:txBody>
      </p:sp>
      <p:sp>
        <p:nvSpPr>
          <p:cNvPr id="90" name="Rectangle 89">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9994" r="9994"/>
          <a:stretch/>
        </p:blipFill>
        <p:spPr>
          <a:xfrm>
            <a:off x="7611902" y="10"/>
            <a:ext cx="4580097" cy="6857990"/>
          </a:xfrm>
          <a:prstGeom prst="rect">
            <a:avLst/>
          </a:prstGeom>
        </p:spPr>
      </p:pic>
      <p:sp>
        <p:nvSpPr>
          <p:cNvPr id="4" name="TextBox 3">
            <a:extLst>
              <a:ext uri="{FF2B5EF4-FFF2-40B4-BE49-F238E27FC236}">
                <a16:creationId xmlns:a16="http://schemas.microsoft.com/office/drawing/2014/main" id="{78EDF317-82C7-41B2-B119-4A6233761148}"/>
              </a:ext>
            </a:extLst>
          </p:cNvPr>
          <p:cNvSpPr txBox="1"/>
          <p:nvPr/>
        </p:nvSpPr>
        <p:spPr>
          <a:xfrm>
            <a:off x="657546" y="5941939"/>
            <a:ext cx="6417671" cy="461665"/>
          </a:xfrm>
          <a:prstGeom prst="rect">
            <a:avLst/>
          </a:prstGeom>
          <a:noFill/>
        </p:spPr>
        <p:txBody>
          <a:bodyPr wrap="square" rtlCol="0">
            <a:spAutoFit/>
          </a:bodyPr>
          <a:lstStyle/>
          <a:p>
            <a:r>
              <a:rPr lang="en-US" sz="1200" dirty="0">
                <a:solidFill>
                  <a:schemeClr val="bg1">
                    <a:lumMod val="95000"/>
                  </a:schemeClr>
                </a:solidFill>
              </a:rPr>
              <a:t>*The Roman Empire also completes the subjugation of the Ligurians, and the entire Italian peninsula is now under their control.</a:t>
            </a:r>
          </a:p>
        </p:txBody>
      </p:sp>
    </p:spTree>
    <p:extLst>
      <p:ext uri="{BB962C8B-B14F-4D97-AF65-F5344CB8AC3E}">
        <p14:creationId xmlns:p14="http://schemas.microsoft.com/office/powerpoint/2010/main" val="31160980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5144679" y="634946"/>
            <a:ext cx="6405063" cy="1450757"/>
          </a:xfrm>
        </p:spPr>
        <p:txBody>
          <a:bodyPr>
            <a:normAutofit/>
          </a:bodyPr>
          <a:lstStyle/>
          <a:p>
            <a:r>
              <a:rPr lang="en-US" dirty="0"/>
              <a:t>179 BCE</a:t>
            </a:r>
          </a:p>
        </p:txBody>
      </p:sp>
      <p:pic>
        <p:nvPicPr>
          <p:cNvPr id="6" name="Picture 5" descr="Map&#10;&#10;Description automatically generated">
            <a:extLst>
              <a:ext uri="{FF2B5EF4-FFF2-40B4-BE49-F238E27FC236}">
                <a16:creationId xmlns:a16="http://schemas.microsoft.com/office/drawing/2014/main" id="{2E760D3A-37CF-40EA-9042-4AD497224388}"/>
              </a:ext>
            </a:extLst>
          </p:cNvPr>
          <p:cNvPicPr>
            <a:picLocks noChangeAspect="1"/>
          </p:cNvPicPr>
          <p:nvPr/>
        </p:nvPicPr>
        <p:blipFill>
          <a:blip r:embed="rId2"/>
          <a:stretch>
            <a:fillRect/>
          </a:stretch>
        </p:blipFill>
        <p:spPr>
          <a:xfrm>
            <a:off x="580475" y="51494"/>
            <a:ext cx="4020297" cy="2150859"/>
          </a:xfrm>
          <a:prstGeom prst="rect">
            <a:avLst/>
          </a:prstGeom>
        </p:spPr>
      </p:pic>
      <p:cxnSp>
        <p:nvCxnSpPr>
          <p:cNvPr id="106" name="Straight Connector 105">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a:blip r:embed="rId3"/>
          <a:stretch>
            <a:fillRect/>
          </a:stretch>
        </p:blipFill>
        <p:spPr>
          <a:xfrm>
            <a:off x="342796" y="2253847"/>
            <a:ext cx="4459087" cy="4146953"/>
          </a:xfrm>
          <a:prstGeom prst="rect">
            <a:avLst/>
          </a:prstGeom>
        </p:spPr>
      </p:pic>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5144679" y="2198914"/>
            <a:ext cx="6405063" cy="3670180"/>
          </a:xfrm>
        </p:spPr>
        <p:txBody>
          <a:bodyPr>
            <a:normAutofit/>
          </a:bodyPr>
          <a:lstStyle/>
          <a:p>
            <a:pPr lvl="1">
              <a:buFont typeface="Arial" panose="020B0604020202020204" pitchFamily="34" charset="0"/>
              <a:buChar char="•"/>
            </a:pPr>
            <a:r>
              <a:rPr lang="en-US" dirty="0"/>
              <a:t>Philip V of Makedon campaigns against the Galatians. He famously dies leading a Hetairoi charge against the Galatian left flank in the Battle of Ancyra. Following his death, his son Perseus makes peace with the Galatians and reconfirms the Roman-Makedonian alliance.</a:t>
            </a:r>
          </a:p>
          <a:p>
            <a:pPr lvl="1">
              <a:buFont typeface="Arial" panose="020B0604020202020204" pitchFamily="34" charset="0"/>
              <a:buChar char="•"/>
            </a:pPr>
            <a:r>
              <a:rPr lang="en-US" b="1" dirty="0"/>
              <a:t>Demetrius II is assassinated by his general </a:t>
            </a:r>
            <a:r>
              <a:rPr lang="en-US" b="1" dirty="0" err="1"/>
              <a:t>Pusyamitra</a:t>
            </a:r>
            <a:r>
              <a:rPr lang="en-US" b="1" dirty="0"/>
              <a:t> Sunga. Beginning of an anti-Hellenic, anti-Buddhist campaign in India led by </a:t>
            </a:r>
            <a:r>
              <a:rPr lang="en-US" b="1" dirty="0" err="1"/>
              <a:t>Pusyamitra</a:t>
            </a:r>
            <a:r>
              <a:rPr lang="en-US" b="1" dirty="0"/>
              <a:t>. Various Indian kings join the Sunga Uprising, including </a:t>
            </a:r>
            <a:r>
              <a:rPr lang="en-US" b="1" dirty="0" err="1"/>
              <a:t>Kanha</a:t>
            </a:r>
            <a:r>
              <a:rPr lang="en-US" b="1" dirty="0"/>
              <a:t> Satavahana of Andhra.</a:t>
            </a:r>
          </a:p>
        </p:txBody>
      </p:sp>
      <p:sp>
        <p:nvSpPr>
          <p:cNvPr id="108" name="Rectangle 107">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0" name="Rectangle 109">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F086D1E1-A923-4977-A529-DB63B7713854}"/>
              </a:ext>
            </a:extLst>
          </p:cNvPr>
          <p:cNvSpPr txBox="1"/>
          <p:nvPr/>
        </p:nvSpPr>
        <p:spPr>
          <a:xfrm>
            <a:off x="5144664" y="5608577"/>
            <a:ext cx="6405078" cy="461665"/>
          </a:xfrm>
          <a:prstGeom prst="rect">
            <a:avLst/>
          </a:prstGeom>
          <a:noFill/>
        </p:spPr>
        <p:txBody>
          <a:bodyPr wrap="square" rtlCol="0">
            <a:spAutoFit/>
          </a:bodyPr>
          <a:lstStyle/>
          <a:p>
            <a:r>
              <a:rPr lang="en-US" sz="1200" dirty="0"/>
              <a:t>*Following the death of Philip V, </a:t>
            </a:r>
            <a:r>
              <a:rPr lang="en-US" sz="1200" dirty="0" err="1"/>
              <a:t>Pharnaces</a:t>
            </a:r>
            <a:r>
              <a:rPr lang="en-US" sz="1200" dirty="0"/>
              <a:t> I of Pontus also makes peace with Eumenes II of Pergamon and the Galatians. The result is </a:t>
            </a:r>
            <a:r>
              <a:rPr lang="en-US" sz="1200" i="1" dirty="0"/>
              <a:t>status quo ante bellum.</a:t>
            </a:r>
          </a:p>
        </p:txBody>
      </p:sp>
    </p:spTree>
    <p:extLst>
      <p:ext uri="{BB962C8B-B14F-4D97-AF65-F5344CB8AC3E}">
        <p14:creationId xmlns:p14="http://schemas.microsoft.com/office/powerpoint/2010/main" val="3005614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2103875"/>
          </a:xfrm>
        </p:spPr>
        <p:txBody>
          <a:bodyPr>
            <a:normAutofit/>
          </a:bodyPr>
          <a:lstStyle/>
          <a:p>
            <a:r>
              <a:rPr lang="en-US" sz="4400" b="1" dirty="0">
                <a:solidFill>
                  <a:srgbClr val="FFFFFF"/>
                </a:solidFill>
              </a:rPr>
              <a:t>178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084844" cy="3335519"/>
          </a:xfrm>
        </p:spPr>
        <p:txBody>
          <a:bodyPr>
            <a:normAutofit/>
          </a:bodyPr>
          <a:lstStyle/>
          <a:p>
            <a:pPr lvl="1">
              <a:buFont typeface="Arial" panose="020B0604020202020204" pitchFamily="34" charset="0"/>
              <a:buChar char="•"/>
            </a:pPr>
            <a:r>
              <a:rPr lang="en-US" sz="1600" b="1" dirty="0">
                <a:solidFill>
                  <a:srgbClr val="FFFFFF"/>
                </a:solidFill>
              </a:rPr>
              <a:t>Apollodotus I Soter fields an army to intervene in the Sunga Uprising and restore Hellenic dominance over the subcontinent.</a:t>
            </a:r>
          </a:p>
          <a:p>
            <a:pPr lvl="1">
              <a:buFont typeface="Arial" panose="020B0604020202020204" pitchFamily="34" charset="0"/>
              <a:buChar char="•"/>
            </a:pPr>
            <a:r>
              <a:rPr lang="en-US" sz="1600" b="1" dirty="0">
                <a:solidFill>
                  <a:srgbClr val="FFFFFF"/>
                </a:solidFill>
              </a:rPr>
              <a:t>Indian coalition defeats the Indo-</a:t>
            </a:r>
            <a:r>
              <a:rPr lang="en-US" sz="1600" b="1" dirty="0" err="1">
                <a:solidFill>
                  <a:srgbClr val="FFFFFF"/>
                </a:solidFill>
              </a:rPr>
              <a:t>Hellens</a:t>
            </a:r>
            <a:r>
              <a:rPr lang="en-US" sz="1600" b="1" dirty="0">
                <a:solidFill>
                  <a:srgbClr val="FFFFFF"/>
                </a:solidFill>
              </a:rPr>
              <a:t> at the Battle of Mathura. Buddhist monks are sacrificed to Kartikeya in droves throughout the city.</a:t>
            </a:r>
          </a:p>
          <a:p>
            <a:pPr lvl="1">
              <a:buFont typeface="Arial" panose="020B0604020202020204" pitchFamily="34" charset="0"/>
              <a:buChar char="•"/>
            </a:pPr>
            <a:r>
              <a:rPr lang="en-US" sz="1600" b="1" dirty="0">
                <a:solidFill>
                  <a:srgbClr val="FFFFFF"/>
                </a:solidFill>
              </a:rPr>
              <a:t>Antimachus I of Marakanda enters the war against the Sunga.</a:t>
            </a:r>
          </a:p>
        </p:txBody>
      </p:sp>
      <p:sp>
        <p:nvSpPr>
          <p:cNvPr id="119" name="Rectangle 118">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l="6521" r="9258"/>
          <a:stretch/>
        </p:blipFill>
        <p:spPr>
          <a:xfrm>
            <a:off x="4630916" y="640080"/>
            <a:ext cx="7026436" cy="5577840"/>
          </a:xfrm>
          <a:prstGeom prst="rect">
            <a:avLst/>
          </a:prstGeom>
        </p:spPr>
      </p:pic>
    </p:spTree>
    <p:extLst>
      <p:ext uri="{BB962C8B-B14F-4D97-AF65-F5344CB8AC3E}">
        <p14:creationId xmlns:p14="http://schemas.microsoft.com/office/powerpoint/2010/main" val="3046879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69" y="516835"/>
            <a:ext cx="3735502" cy="2103875"/>
          </a:xfrm>
        </p:spPr>
        <p:txBody>
          <a:bodyPr>
            <a:normAutofit/>
          </a:bodyPr>
          <a:lstStyle/>
          <a:p>
            <a:r>
              <a:rPr lang="en-US" dirty="0">
                <a:solidFill>
                  <a:srgbClr val="FFFFFF"/>
                </a:solidFill>
              </a:rPr>
              <a:t>177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735500" cy="3335519"/>
          </a:xfrm>
        </p:spPr>
        <p:txBody>
          <a:bodyPr>
            <a:normAutofit/>
          </a:bodyPr>
          <a:lstStyle/>
          <a:p>
            <a:pPr lvl="1">
              <a:buFont typeface="Arial" panose="020B0604020202020204" pitchFamily="34" charset="0"/>
              <a:buChar char="•"/>
            </a:pPr>
            <a:r>
              <a:rPr lang="en-US" sz="2000" dirty="0">
                <a:solidFill>
                  <a:srgbClr val="FFFFFF"/>
                </a:solidFill>
              </a:rPr>
              <a:t>Perseus marries the Seleukid princess Laodice before embarking on a campaign against Galatia.</a:t>
            </a:r>
          </a:p>
          <a:p>
            <a:pPr lvl="1">
              <a:buFont typeface="Arial" panose="020B0604020202020204" pitchFamily="34" charset="0"/>
              <a:buChar char="•"/>
            </a:pPr>
            <a:r>
              <a:rPr lang="en-US" sz="2000" b="1" dirty="0">
                <a:solidFill>
                  <a:srgbClr val="FFFFFF"/>
                </a:solidFill>
              </a:rPr>
              <a:t>King </a:t>
            </a:r>
            <a:r>
              <a:rPr lang="en-US" sz="2000" b="1" dirty="0" err="1">
                <a:solidFill>
                  <a:srgbClr val="FFFFFF"/>
                </a:solidFill>
              </a:rPr>
              <a:t>Phraates</a:t>
            </a:r>
            <a:r>
              <a:rPr lang="en-US" sz="2000" b="1" dirty="0">
                <a:solidFill>
                  <a:srgbClr val="FFFFFF"/>
                </a:solidFill>
              </a:rPr>
              <a:t> I of Parthia captures the city of </a:t>
            </a:r>
            <a:r>
              <a:rPr lang="en-US" sz="2000" b="1" dirty="0" err="1">
                <a:solidFill>
                  <a:srgbClr val="FFFFFF"/>
                </a:solidFill>
              </a:rPr>
              <a:t>Rhages</a:t>
            </a:r>
            <a:r>
              <a:rPr lang="en-US" sz="2000" b="1" dirty="0">
                <a:solidFill>
                  <a:srgbClr val="FFFFFF"/>
                </a:solidFill>
              </a:rPr>
              <a:t> and the legendary Gates of Alexandros.</a:t>
            </a:r>
          </a:p>
        </p:txBody>
      </p:sp>
      <p:sp>
        <p:nvSpPr>
          <p:cNvPr id="137" name="Rectangle 136">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l="1319" r="5422"/>
          <a:stretch/>
        </p:blipFill>
        <p:spPr>
          <a:xfrm>
            <a:off x="4733100" y="318573"/>
            <a:ext cx="3778781" cy="2867758"/>
          </a:xfrm>
          <a:prstGeom prst="rect">
            <a:avLst/>
          </a:prstGeom>
        </p:spPr>
      </p:pic>
      <p:sp>
        <p:nvSpPr>
          <p:cNvPr id="139" name="Rectangle 138">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C0340B6C-58F7-4349-9672-5C7F66BE786F}"/>
              </a:ext>
            </a:extLst>
          </p:cNvPr>
          <p:cNvPicPr>
            <a:picLocks noChangeAspect="1"/>
          </p:cNvPicPr>
          <p:nvPr/>
        </p:nvPicPr>
        <p:blipFill rotWithShape="1">
          <a:blip r:embed="rId3">
            <a:extLst>
              <a:ext uri="{28A0092B-C50C-407E-A947-70E740481C1C}">
                <a14:useLocalDpi xmlns:a14="http://schemas.microsoft.com/office/drawing/2010/main" val="0"/>
              </a:ext>
            </a:extLst>
          </a:blip>
          <a:srcRect t="12539" b="12539"/>
          <a:stretch/>
        </p:blipFill>
        <p:spPr>
          <a:xfrm>
            <a:off x="4812161" y="3504904"/>
            <a:ext cx="7374154" cy="3353096"/>
          </a:xfrm>
          <a:prstGeom prst="rect">
            <a:avLst/>
          </a:prstGeom>
        </p:spPr>
      </p:pic>
    </p:spTree>
    <p:extLst>
      <p:ext uri="{BB962C8B-B14F-4D97-AF65-F5344CB8AC3E}">
        <p14:creationId xmlns:p14="http://schemas.microsoft.com/office/powerpoint/2010/main" val="2024278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2103875"/>
          </a:xfrm>
        </p:spPr>
        <p:txBody>
          <a:bodyPr>
            <a:normAutofit/>
          </a:bodyPr>
          <a:lstStyle/>
          <a:p>
            <a:r>
              <a:rPr lang="en-US" b="1" dirty="0">
                <a:solidFill>
                  <a:srgbClr val="FFFFFF"/>
                </a:solidFill>
              </a:rPr>
              <a:t>175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084844" cy="3335519"/>
          </a:xfrm>
        </p:spPr>
        <p:txBody>
          <a:bodyPr>
            <a:normAutofit/>
          </a:bodyPr>
          <a:lstStyle/>
          <a:p>
            <a:pPr lvl="1">
              <a:buFont typeface="Arial" panose="020B0604020202020204" pitchFamily="34" charset="0"/>
              <a:buChar char="•"/>
            </a:pPr>
            <a:r>
              <a:rPr lang="en-US" b="1" dirty="0" err="1">
                <a:solidFill>
                  <a:srgbClr val="FFFFFF"/>
                </a:solidFill>
              </a:rPr>
              <a:t>Pusyamitra</a:t>
            </a:r>
            <a:r>
              <a:rPr lang="en-US" b="1" dirty="0">
                <a:solidFill>
                  <a:srgbClr val="FFFFFF"/>
                </a:solidFill>
              </a:rPr>
              <a:t> enters the city of Demetria in triumph. The temple is converted to a shrine to Kartikeya and the city’s mayor is sacrificed inside.</a:t>
            </a:r>
          </a:p>
        </p:txBody>
      </p:sp>
      <p:sp>
        <p:nvSpPr>
          <p:cNvPr id="119" name="Rectangle 118">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t="5592" b="5592"/>
          <a:stretch/>
        </p:blipFill>
        <p:spPr>
          <a:xfrm>
            <a:off x="4630916" y="640080"/>
            <a:ext cx="7026436" cy="5577840"/>
          </a:xfrm>
          <a:prstGeom prst="rect">
            <a:avLst/>
          </a:prstGeom>
        </p:spPr>
      </p:pic>
      <p:sp>
        <p:nvSpPr>
          <p:cNvPr id="4" name="TextBox 3">
            <a:extLst>
              <a:ext uri="{FF2B5EF4-FFF2-40B4-BE49-F238E27FC236}">
                <a16:creationId xmlns:a16="http://schemas.microsoft.com/office/drawing/2014/main" id="{14666CFD-6D31-45DF-92DB-422069AE9F65}"/>
              </a:ext>
            </a:extLst>
          </p:cNvPr>
          <p:cNvSpPr txBox="1"/>
          <p:nvPr/>
        </p:nvSpPr>
        <p:spPr>
          <a:xfrm>
            <a:off x="482989" y="5479256"/>
            <a:ext cx="3084844" cy="738664"/>
          </a:xfrm>
          <a:prstGeom prst="rect">
            <a:avLst/>
          </a:prstGeom>
          <a:noFill/>
        </p:spPr>
        <p:txBody>
          <a:bodyPr wrap="square" rtlCol="0">
            <a:spAutoFit/>
          </a:bodyPr>
          <a:lstStyle/>
          <a:p>
            <a:r>
              <a:rPr lang="en-US" sz="1400" dirty="0">
                <a:solidFill>
                  <a:schemeClr val="bg1">
                    <a:lumMod val="95000"/>
                  </a:schemeClr>
                </a:solidFill>
              </a:rPr>
              <a:t>*Seleukos IV is assassinated, and his brother Antiochus IV seizes power. The rightful heir Demetrius flees to Rome.</a:t>
            </a:r>
          </a:p>
        </p:txBody>
      </p:sp>
    </p:spTree>
    <p:extLst>
      <p:ext uri="{BB962C8B-B14F-4D97-AF65-F5344CB8AC3E}">
        <p14:creationId xmlns:p14="http://schemas.microsoft.com/office/powerpoint/2010/main" val="3083024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2103875"/>
          </a:xfrm>
        </p:spPr>
        <p:txBody>
          <a:bodyPr>
            <a:normAutofit/>
          </a:bodyPr>
          <a:lstStyle/>
          <a:p>
            <a:r>
              <a:rPr lang="en-US" b="1" dirty="0">
                <a:solidFill>
                  <a:srgbClr val="FFFFFF"/>
                </a:solidFill>
              </a:rPr>
              <a:t>174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084844" cy="3335519"/>
          </a:xfrm>
        </p:spPr>
        <p:txBody>
          <a:bodyPr>
            <a:normAutofit/>
          </a:bodyPr>
          <a:lstStyle/>
          <a:p>
            <a:pPr lvl="1">
              <a:buFont typeface="Arial" panose="020B0604020202020204" pitchFamily="34" charset="0"/>
              <a:buChar char="•"/>
            </a:pPr>
            <a:r>
              <a:rPr lang="en-US" b="1" dirty="0">
                <a:solidFill>
                  <a:srgbClr val="FFFFFF"/>
                </a:solidFill>
              </a:rPr>
              <a:t>Modu Chanyu dies and is succeeded by his son Laoshang. Emperor Wen, keeping up with the “</a:t>
            </a:r>
            <a:r>
              <a:rPr lang="en-US" b="1" dirty="0" err="1">
                <a:solidFill>
                  <a:srgbClr val="FFFFFF"/>
                </a:solidFill>
              </a:rPr>
              <a:t>heqin</a:t>
            </a:r>
            <a:r>
              <a:rPr lang="en-US" b="1" dirty="0">
                <a:solidFill>
                  <a:srgbClr val="FFFFFF"/>
                </a:solidFill>
              </a:rPr>
              <a:t>” system introduced by his predecessors, sends his niece to be the Xiongnu king’s consort.</a:t>
            </a:r>
          </a:p>
        </p:txBody>
      </p:sp>
      <p:sp>
        <p:nvSpPr>
          <p:cNvPr id="119" name="Rectangle 118">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t="7235" b="16524"/>
          <a:stretch/>
        </p:blipFill>
        <p:spPr>
          <a:xfrm>
            <a:off x="4630916" y="372438"/>
            <a:ext cx="7026436" cy="6113124"/>
          </a:xfrm>
          <a:prstGeom prst="rect">
            <a:avLst/>
          </a:prstGeom>
        </p:spPr>
      </p:pic>
    </p:spTree>
    <p:extLst>
      <p:ext uri="{BB962C8B-B14F-4D97-AF65-F5344CB8AC3E}">
        <p14:creationId xmlns:p14="http://schemas.microsoft.com/office/powerpoint/2010/main" val="62888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9314121" y="634946"/>
            <a:ext cx="2498651" cy="1450757"/>
          </a:xfrm>
        </p:spPr>
        <p:txBody>
          <a:bodyPr>
            <a:normAutofit/>
          </a:bodyPr>
          <a:lstStyle/>
          <a:p>
            <a:pPr algn="ctr"/>
            <a:r>
              <a:rPr lang="en-US" dirty="0"/>
              <a:t>172 BCE</a:t>
            </a:r>
          </a:p>
        </p:txBody>
      </p:sp>
      <p:pic>
        <p:nvPicPr>
          <p:cNvPr id="9" name="Picture 8">
            <a:extLst>
              <a:ext uri="{FF2B5EF4-FFF2-40B4-BE49-F238E27FC236}">
                <a16:creationId xmlns:a16="http://schemas.microsoft.com/office/drawing/2014/main" id="{64693C61-80CE-483A-8439-563964E82BBF}"/>
              </a:ext>
            </a:extLst>
          </p:cNvPr>
          <p:cNvPicPr>
            <a:picLocks noChangeAspect="1"/>
          </p:cNvPicPr>
          <p:nvPr/>
        </p:nvPicPr>
        <p:blipFill rotWithShape="1">
          <a:blip r:embed="rId2">
            <a:extLst>
              <a:ext uri="{28A0092B-C50C-407E-A947-70E740481C1C}">
                <a14:useLocalDpi xmlns:a14="http://schemas.microsoft.com/office/drawing/2010/main" val="0"/>
              </a:ext>
            </a:extLst>
          </a:blip>
          <a:srcRect l="1000" r="-2"/>
          <a:stretch/>
        </p:blipFill>
        <p:spPr>
          <a:xfrm>
            <a:off x="0" y="634945"/>
            <a:ext cx="9314121" cy="5314406"/>
          </a:xfrm>
          <a:prstGeom prst="rect">
            <a:avLst/>
          </a:prstGeom>
        </p:spPr>
      </p:pic>
      <p:cxnSp>
        <p:nvCxnSpPr>
          <p:cNvPr id="126" name="Straight Connector 125">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9314121" y="2198914"/>
            <a:ext cx="2498651" cy="3670180"/>
          </a:xfrm>
        </p:spPr>
        <p:txBody>
          <a:bodyPr>
            <a:normAutofit/>
          </a:bodyPr>
          <a:lstStyle/>
          <a:p>
            <a:pPr lvl="1">
              <a:buFont typeface="Arial" panose="020B0604020202020204" pitchFamily="34" charset="0"/>
              <a:buChar char="•"/>
            </a:pPr>
            <a:r>
              <a:rPr lang="en-US" sz="2000" dirty="0"/>
              <a:t>Eumenes II of Pergamon asks for Roman help against Perseus. Beginning of Third Makedonian war.</a:t>
            </a:r>
          </a:p>
        </p:txBody>
      </p:sp>
      <p:sp>
        <p:nvSpPr>
          <p:cNvPr id="128" name="Rectangle 127">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0" name="Rectangle 129">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0767D60F-99BE-43F1-A9B6-722DBB72A51E}"/>
              </a:ext>
            </a:extLst>
          </p:cNvPr>
          <p:cNvSpPr txBox="1"/>
          <p:nvPr/>
        </p:nvSpPr>
        <p:spPr>
          <a:xfrm>
            <a:off x="9644706" y="4930989"/>
            <a:ext cx="2216709" cy="1015663"/>
          </a:xfrm>
          <a:prstGeom prst="rect">
            <a:avLst/>
          </a:prstGeom>
          <a:noFill/>
        </p:spPr>
        <p:txBody>
          <a:bodyPr wrap="square" rtlCol="0">
            <a:spAutoFit/>
          </a:bodyPr>
          <a:lstStyle/>
          <a:p>
            <a:r>
              <a:rPr lang="en-US" sz="1200" dirty="0"/>
              <a:t>*Rome prevents Carthage from raising an army against the Numidians, who seize swathes of territory along the southern coast.</a:t>
            </a:r>
          </a:p>
        </p:txBody>
      </p:sp>
    </p:spTree>
    <p:extLst>
      <p:ext uri="{BB962C8B-B14F-4D97-AF65-F5344CB8AC3E}">
        <p14:creationId xmlns:p14="http://schemas.microsoft.com/office/powerpoint/2010/main" val="566938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1415" r="1" b="17677"/>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300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Founding of Antiocheia by Seleukos I </a:t>
            </a:r>
            <a:r>
              <a:rPr lang="en-US" sz="1700" dirty="0" err="1">
                <a:solidFill>
                  <a:schemeClr val="bg1"/>
                </a:solidFill>
              </a:rPr>
              <a:t>Nikator</a:t>
            </a:r>
            <a:r>
              <a:rPr lang="en-US" sz="1700" dirty="0">
                <a:solidFill>
                  <a:schemeClr val="bg1"/>
                </a:solidFill>
              </a:rPr>
              <a:t>, western capital of the empire.</a:t>
            </a:r>
          </a:p>
        </p:txBody>
      </p:sp>
      <p:sp>
        <p:nvSpPr>
          <p:cNvPr id="2" name="TextBox 1">
            <a:extLst>
              <a:ext uri="{FF2B5EF4-FFF2-40B4-BE49-F238E27FC236}">
                <a16:creationId xmlns:a16="http://schemas.microsoft.com/office/drawing/2014/main" id="{0C101B74-26D2-409B-9836-E229073EA602}"/>
              </a:ext>
            </a:extLst>
          </p:cNvPr>
          <p:cNvSpPr txBox="1"/>
          <p:nvPr/>
        </p:nvSpPr>
        <p:spPr>
          <a:xfrm>
            <a:off x="520795" y="5075360"/>
            <a:ext cx="3219102" cy="1169551"/>
          </a:xfrm>
          <a:prstGeom prst="rect">
            <a:avLst/>
          </a:prstGeom>
          <a:noFill/>
        </p:spPr>
        <p:txBody>
          <a:bodyPr wrap="square" rtlCol="0">
            <a:spAutoFit/>
          </a:bodyPr>
          <a:lstStyle/>
          <a:p>
            <a:r>
              <a:rPr lang="en-US" sz="1400" dirty="0">
                <a:solidFill>
                  <a:schemeClr val="bg1"/>
                </a:solidFill>
              </a:rPr>
              <a:t>*Although he goes entirely unreferenced, Antigonus dies in 301 BCE at the Battle of Ipsos. Lysimachus receives the Aegean cost, while Seleukos and Ptolemy divide the rest of Asia Minor and Syria.</a:t>
            </a:r>
          </a:p>
        </p:txBody>
      </p:sp>
    </p:spTree>
    <p:extLst>
      <p:ext uri="{BB962C8B-B14F-4D97-AF65-F5344CB8AC3E}">
        <p14:creationId xmlns:p14="http://schemas.microsoft.com/office/powerpoint/2010/main" val="698461942"/>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69" y="516835"/>
            <a:ext cx="3735502" cy="2103875"/>
          </a:xfrm>
        </p:spPr>
        <p:txBody>
          <a:bodyPr>
            <a:normAutofit/>
          </a:bodyPr>
          <a:lstStyle/>
          <a:p>
            <a:r>
              <a:rPr lang="en-US" dirty="0">
                <a:solidFill>
                  <a:srgbClr val="FFFFFF"/>
                </a:solidFill>
              </a:rPr>
              <a:t>171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2653800"/>
            <a:ext cx="3735500" cy="3335519"/>
          </a:xfrm>
        </p:spPr>
        <p:txBody>
          <a:bodyPr>
            <a:normAutofit/>
          </a:bodyPr>
          <a:lstStyle/>
          <a:p>
            <a:pPr lvl="1">
              <a:buFont typeface="Arial" panose="020B0604020202020204" pitchFamily="34" charset="0"/>
              <a:buChar char="•"/>
            </a:pPr>
            <a:r>
              <a:rPr lang="en-US" sz="2000" dirty="0">
                <a:solidFill>
                  <a:srgbClr val="FFFFFF"/>
                </a:solidFill>
              </a:rPr>
              <a:t>Perseus defeats the Roman consul Publius </a:t>
            </a:r>
            <a:r>
              <a:rPr lang="en-US" sz="2000" dirty="0" err="1">
                <a:solidFill>
                  <a:srgbClr val="FFFFFF"/>
                </a:solidFill>
              </a:rPr>
              <a:t>Licinius</a:t>
            </a:r>
            <a:r>
              <a:rPr lang="en-US" sz="2000" dirty="0">
                <a:solidFill>
                  <a:srgbClr val="FFFFFF"/>
                </a:solidFill>
              </a:rPr>
              <a:t> Crassus in the Battle of </a:t>
            </a:r>
            <a:r>
              <a:rPr lang="en-US" sz="2000" dirty="0" err="1">
                <a:solidFill>
                  <a:srgbClr val="FFFFFF"/>
                </a:solidFill>
              </a:rPr>
              <a:t>Callicinus</a:t>
            </a:r>
            <a:r>
              <a:rPr lang="en-US" sz="2000" dirty="0">
                <a:solidFill>
                  <a:srgbClr val="FFFFFF"/>
                </a:solidFill>
              </a:rPr>
              <a:t> and proclaims himself Hegemon of the Hellenes.</a:t>
            </a:r>
          </a:p>
          <a:p>
            <a:pPr lvl="1">
              <a:buFont typeface="Arial" panose="020B0604020202020204" pitchFamily="34" charset="0"/>
              <a:buChar char="•"/>
            </a:pPr>
            <a:r>
              <a:rPr lang="en-US" sz="2000" b="1" dirty="0" err="1">
                <a:solidFill>
                  <a:srgbClr val="FFFFFF"/>
                </a:solidFill>
              </a:rPr>
              <a:t>Phraates</a:t>
            </a:r>
            <a:r>
              <a:rPr lang="en-US" sz="2000" b="1" dirty="0">
                <a:solidFill>
                  <a:srgbClr val="FFFFFF"/>
                </a:solidFill>
              </a:rPr>
              <a:t> I is wounded in battle against the Seleukids and succumbs to his injuries. Before he dies, he breaks Parthian tradition by appointing his brother Mithridates as king.</a:t>
            </a:r>
          </a:p>
        </p:txBody>
      </p:sp>
      <p:sp>
        <p:nvSpPr>
          <p:cNvPr id="139" name="Rectangle 138">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B3DD917F-5466-4EDD-822B-88584F0BA29A}"/>
              </a:ext>
            </a:extLst>
          </p:cNvPr>
          <p:cNvPicPr>
            <a:picLocks noChangeAspect="1"/>
          </p:cNvPicPr>
          <p:nvPr/>
        </p:nvPicPr>
        <p:blipFill rotWithShape="1">
          <a:blip r:embed="rId2"/>
          <a:srcRect l="11163" t="-79" r="-800" b="81"/>
          <a:stretch/>
        </p:blipFill>
        <p:spPr>
          <a:xfrm>
            <a:off x="4812161" y="101226"/>
            <a:ext cx="3855729" cy="3155682"/>
          </a:xfrm>
          <a:prstGeom prst="rect">
            <a:avLst/>
          </a:prstGeom>
        </p:spPr>
      </p:pic>
      <p:sp>
        <p:nvSpPr>
          <p:cNvPr id="141" name="Rectangle 140">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2FACDD-077F-4210-958C-EAD89BC250D7}"/>
              </a:ext>
            </a:extLst>
          </p:cNvPr>
          <p:cNvPicPr>
            <a:picLocks noChangeAspect="1"/>
          </p:cNvPicPr>
          <p:nvPr/>
        </p:nvPicPr>
        <p:blipFill rotWithShape="1">
          <a:blip r:embed="rId3"/>
          <a:srcRect t="11732" r="-2" b="24671"/>
          <a:stretch/>
        </p:blipFill>
        <p:spPr>
          <a:xfrm>
            <a:off x="4812161" y="3429000"/>
            <a:ext cx="7374154" cy="3353096"/>
          </a:xfrm>
          <a:prstGeom prst="rect">
            <a:avLst/>
          </a:prstGeom>
        </p:spPr>
      </p:pic>
    </p:spTree>
    <p:extLst>
      <p:ext uri="{BB962C8B-B14F-4D97-AF65-F5344CB8AC3E}">
        <p14:creationId xmlns:p14="http://schemas.microsoft.com/office/powerpoint/2010/main" val="815022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dirty="0">
                <a:solidFill>
                  <a:schemeClr val="tx1"/>
                </a:solidFill>
              </a:rPr>
              <a:t>170 BCE</a:t>
            </a:r>
            <a:br>
              <a:rPr lang="en-US" dirty="0">
                <a:solidFill>
                  <a:schemeClr val="tx1"/>
                </a:solidFill>
              </a:rPr>
            </a:br>
            <a:r>
              <a:rPr lang="en-US" sz="2800" i="1" dirty="0">
                <a:solidFill>
                  <a:schemeClr val="tx1"/>
                </a:solidFill>
              </a:rPr>
              <a:t>(1 of 2)</a:t>
            </a:r>
            <a:endParaRPr lang="en-US" dirty="0">
              <a:solidFill>
                <a:schemeClr val="tx1"/>
              </a:solidFill>
            </a:endParaRPr>
          </a:p>
        </p:txBody>
      </p:sp>
      <p:pic>
        <p:nvPicPr>
          <p:cNvPr id="9" name="Picture 8">
            <a:extLst>
              <a:ext uri="{FF2B5EF4-FFF2-40B4-BE49-F238E27FC236}">
                <a16:creationId xmlns:a16="http://schemas.microsoft.com/office/drawing/2014/main" id="{8B8D89D9-EAB7-458F-8A93-E81EC5EC5F8C}"/>
              </a:ext>
            </a:extLst>
          </p:cNvPr>
          <p:cNvPicPr>
            <a:picLocks noChangeAspect="1"/>
          </p:cNvPicPr>
          <p:nvPr/>
        </p:nvPicPr>
        <p:blipFill>
          <a:blip r:embed="rId2"/>
          <a:stretch>
            <a:fillRect/>
          </a:stretch>
        </p:blipFill>
        <p:spPr>
          <a:xfrm>
            <a:off x="638132" y="634946"/>
            <a:ext cx="7129914" cy="4277948"/>
          </a:xfrm>
          <a:prstGeom prst="rect">
            <a:avLst/>
          </a:prstGeom>
        </p:spPr>
      </p:pic>
      <p:cxnSp>
        <p:nvCxnSpPr>
          <p:cNvPr id="84" name="Straight Connector 8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4"/>
            <a:ext cx="3690257" cy="3670180"/>
          </a:xfrm>
        </p:spPr>
        <p:txBody>
          <a:bodyPr>
            <a:normAutofit/>
          </a:bodyPr>
          <a:lstStyle/>
          <a:p>
            <a:pPr lvl="1">
              <a:buFont typeface="Arial" panose="020B0604020202020204" pitchFamily="34" charset="0"/>
              <a:buChar char="•"/>
            </a:pPr>
            <a:r>
              <a:rPr lang="en-US" sz="2000" dirty="0"/>
              <a:t>Antiochus IV Epiphanes invades Egypt but allows Ptolemy VI to continue as a puppet ruler, as he is forced to return to Judaea to deal with a large Jewish rebellion.</a:t>
            </a:r>
          </a:p>
        </p:txBody>
      </p:sp>
      <p:sp>
        <p:nvSpPr>
          <p:cNvPr id="86" name="Rectangle 8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a:extLst>
              <a:ext uri="{FF2B5EF4-FFF2-40B4-BE49-F238E27FC236}">
                <a16:creationId xmlns:a16="http://schemas.microsoft.com/office/drawing/2014/main" id="{F08CFA11-5199-4AED-BA8A-219F7516430E}"/>
              </a:ext>
            </a:extLst>
          </p:cNvPr>
          <p:cNvSpPr txBox="1"/>
          <p:nvPr/>
        </p:nvSpPr>
        <p:spPr>
          <a:xfrm>
            <a:off x="7892143" y="4776504"/>
            <a:ext cx="3657599" cy="1446550"/>
          </a:xfrm>
          <a:prstGeom prst="rect">
            <a:avLst/>
          </a:prstGeom>
          <a:noFill/>
        </p:spPr>
        <p:txBody>
          <a:bodyPr wrap="square" rtlCol="0">
            <a:spAutoFit/>
          </a:bodyPr>
          <a:lstStyle/>
          <a:p>
            <a:r>
              <a:rPr lang="en-US" sz="1100" dirty="0"/>
              <a:t>*The initial Jewish rebellion led by Jason is in response to him being replaced as High Priest by Menelaus on order of Antiochus IV. This insurrection will be put down quickly, and the Maccabean Revolt will take place later.</a:t>
            </a:r>
          </a:p>
          <a:p>
            <a:endParaRPr lang="en-US" sz="800" dirty="0"/>
          </a:p>
          <a:p>
            <a:r>
              <a:rPr lang="en-US" sz="1100" dirty="0"/>
              <a:t>**When Ptolemy VI becomes a puppet of Antiochus IV, the island of Cyprus becomes independent for the first time since Alexander the Great’s initial conquest.</a:t>
            </a:r>
          </a:p>
        </p:txBody>
      </p:sp>
    </p:spTree>
    <p:extLst>
      <p:ext uri="{BB962C8B-B14F-4D97-AF65-F5344CB8AC3E}">
        <p14:creationId xmlns:p14="http://schemas.microsoft.com/office/powerpoint/2010/main" val="14071925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1785120"/>
            <a:ext cx="3084844" cy="4556044"/>
          </a:xfrm>
        </p:spPr>
        <p:txBody>
          <a:bodyPr>
            <a:normAutofit lnSpcReduction="10000"/>
          </a:bodyPr>
          <a:lstStyle/>
          <a:p>
            <a:pPr lvl="1">
              <a:buFont typeface="Arial" panose="020B0604020202020204" pitchFamily="34" charset="0"/>
              <a:buChar char="•"/>
            </a:pPr>
            <a:r>
              <a:rPr lang="en-US" sz="1400" dirty="0">
                <a:solidFill>
                  <a:srgbClr val="FFFFFF"/>
                </a:solidFill>
              </a:rPr>
              <a:t>Eucratides </a:t>
            </a:r>
            <a:r>
              <a:rPr lang="en-US" sz="1400" dirty="0" err="1">
                <a:solidFill>
                  <a:srgbClr val="FFFFFF"/>
                </a:solidFill>
              </a:rPr>
              <a:t>Arianos</a:t>
            </a:r>
            <a:r>
              <a:rPr lang="en-US" sz="1400" dirty="0">
                <a:solidFill>
                  <a:srgbClr val="FFFFFF"/>
                </a:solidFill>
              </a:rPr>
              <a:t>, the Satrap of Aria, founds an independent kingdom centered around </a:t>
            </a:r>
            <a:r>
              <a:rPr lang="en-US" sz="1400" dirty="0" err="1">
                <a:solidFill>
                  <a:srgbClr val="FFFFFF"/>
                </a:solidFill>
              </a:rPr>
              <a:t>Alexandreia</a:t>
            </a:r>
            <a:r>
              <a:rPr lang="en-US" sz="1400" dirty="0">
                <a:solidFill>
                  <a:srgbClr val="FFFFFF"/>
                </a:solidFill>
              </a:rPr>
              <a:t> Ariana. He marries the daughter of Antimachus </a:t>
            </a:r>
            <a:r>
              <a:rPr lang="en-US" sz="1400" dirty="0" err="1">
                <a:solidFill>
                  <a:srgbClr val="FFFFFF"/>
                </a:solidFill>
              </a:rPr>
              <a:t>Hephaistionos</a:t>
            </a:r>
            <a:r>
              <a:rPr lang="en-US" sz="1400" dirty="0">
                <a:solidFill>
                  <a:srgbClr val="FFFFFF"/>
                </a:solidFill>
              </a:rPr>
              <a:t>, the Satrap of </a:t>
            </a:r>
            <a:r>
              <a:rPr lang="en-US" sz="1400" dirty="0" err="1">
                <a:solidFill>
                  <a:srgbClr val="FFFFFF"/>
                </a:solidFill>
              </a:rPr>
              <a:t>Gedrosia</a:t>
            </a:r>
            <a:r>
              <a:rPr lang="en-US" sz="1400" dirty="0">
                <a:solidFill>
                  <a:srgbClr val="FFFFFF"/>
                </a:solidFill>
              </a:rPr>
              <a:t> and descendant of </a:t>
            </a:r>
            <a:r>
              <a:rPr lang="en-US" sz="1400" dirty="0" err="1">
                <a:solidFill>
                  <a:srgbClr val="FFFFFF"/>
                </a:solidFill>
              </a:rPr>
              <a:t>Hephaistion</a:t>
            </a:r>
            <a:r>
              <a:rPr lang="en-US" sz="1400" dirty="0">
                <a:solidFill>
                  <a:srgbClr val="FFFFFF"/>
                </a:solidFill>
              </a:rPr>
              <a:t>, Alexandros's favored companion. </a:t>
            </a:r>
            <a:r>
              <a:rPr lang="en-US" sz="1400" dirty="0" err="1">
                <a:solidFill>
                  <a:srgbClr val="FFFFFF"/>
                </a:solidFill>
              </a:rPr>
              <a:t>Gedrosia</a:t>
            </a:r>
            <a:r>
              <a:rPr lang="en-US" sz="1400" dirty="0">
                <a:solidFill>
                  <a:srgbClr val="FFFFFF"/>
                </a:solidFill>
              </a:rPr>
              <a:t> becomes part of the newly formed </a:t>
            </a:r>
            <a:r>
              <a:rPr lang="en-US" sz="1400" dirty="0" err="1">
                <a:solidFill>
                  <a:srgbClr val="FFFFFF"/>
                </a:solidFill>
              </a:rPr>
              <a:t>Basileia</a:t>
            </a:r>
            <a:r>
              <a:rPr lang="en-US" sz="1400" dirty="0">
                <a:solidFill>
                  <a:srgbClr val="FFFFFF"/>
                </a:solidFill>
              </a:rPr>
              <a:t> of Aria.</a:t>
            </a:r>
          </a:p>
          <a:p>
            <a:pPr lvl="1">
              <a:buFont typeface="Arial" panose="020B0604020202020204" pitchFamily="34" charset="0"/>
              <a:buChar char="•"/>
            </a:pPr>
            <a:r>
              <a:rPr lang="en-US" sz="1400" b="1" dirty="0" err="1">
                <a:solidFill>
                  <a:srgbClr val="FFFFFF"/>
                </a:solidFill>
              </a:rPr>
              <a:t>Pusyamitra</a:t>
            </a:r>
            <a:r>
              <a:rPr lang="en-US" sz="1400" b="1" dirty="0">
                <a:solidFill>
                  <a:srgbClr val="FFFFFF"/>
                </a:solidFill>
              </a:rPr>
              <a:t> Sunga defeats the Hellenic coalition and enters Alexandria on the Indus in triumph.</a:t>
            </a:r>
          </a:p>
          <a:p>
            <a:pPr lvl="1">
              <a:buFont typeface="Arial" panose="020B0604020202020204" pitchFamily="34" charset="0"/>
              <a:buChar char="•"/>
            </a:pPr>
            <a:r>
              <a:rPr lang="en-US" sz="1400" b="1" dirty="0" err="1">
                <a:solidFill>
                  <a:srgbClr val="FFFFFF"/>
                </a:solidFill>
              </a:rPr>
              <a:t>Apollodotos</a:t>
            </a:r>
            <a:r>
              <a:rPr lang="en-US" sz="1400" b="1" dirty="0">
                <a:solidFill>
                  <a:srgbClr val="FFFFFF"/>
                </a:solidFill>
              </a:rPr>
              <a:t> I Soter is captured and sacrificed with a </a:t>
            </a:r>
            <a:r>
              <a:rPr lang="en-US" sz="1400" b="1" i="1" dirty="0">
                <a:solidFill>
                  <a:srgbClr val="FFFFFF"/>
                </a:solidFill>
              </a:rPr>
              <a:t>vel</a:t>
            </a:r>
            <a:r>
              <a:rPr lang="en-US" sz="1400" b="1" dirty="0">
                <a:solidFill>
                  <a:srgbClr val="FFFFFF"/>
                </a:solidFill>
              </a:rPr>
              <a:t>. His head is sent to the temple at </a:t>
            </a:r>
            <a:r>
              <a:rPr lang="en-US" sz="1400" b="1" dirty="0" err="1">
                <a:solidFill>
                  <a:srgbClr val="FFFFFF"/>
                </a:solidFill>
              </a:rPr>
              <a:t>Tiruttani</a:t>
            </a:r>
            <a:r>
              <a:rPr lang="en-US" sz="1400" b="1" dirty="0">
                <a:solidFill>
                  <a:srgbClr val="FFFFFF"/>
                </a:solidFill>
              </a:rPr>
              <a:t>, and his warhorse Phaethon is used in an </a:t>
            </a:r>
            <a:r>
              <a:rPr lang="en-US" sz="1400" b="1" i="1" dirty="0" err="1">
                <a:solidFill>
                  <a:srgbClr val="FFFFFF"/>
                </a:solidFill>
              </a:rPr>
              <a:t>ashvamedha</a:t>
            </a:r>
            <a:r>
              <a:rPr lang="en-US" sz="1400" b="1" dirty="0">
                <a:solidFill>
                  <a:srgbClr val="FFFFFF"/>
                </a:solidFill>
              </a:rPr>
              <a:t> (horse sacrifice) to legitimize </a:t>
            </a:r>
            <a:r>
              <a:rPr lang="en-US" sz="1400" b="1" dirty="0" err="1">
                <a:solidFill>
                  <a:srgbClr val="FFFFFF"/>
                </a:solidFill>
              </a:rPr>
              <a:t>Pusyamitra’s</a:t>
            </a:r>
            <a:r>
              <a:rPr lang="en-US" sz="1400" b="1" dirty="0">
                <a:solidFill>
                  <a:srgbClr val="FFFFFF"/>
                </a:solidFill>
              </a:rPr>
              <a:t> rule.</a:t>
            </a:r>
          </a:p>
          <a:p>
            <a:pPr lvl="1">
              <a:buFont typeface="Arial" panose="020B0604020202020204" pitchFamily="34" charset="0"/>
              <a:buChar char="•"/>
            </a:pPr>
            <a:r>
              <a:rPr lang="en-US" sz="1400" b="1" dirty="0">
                <a:solidFill>
                  <a:srgbClr val="FFFFFF"/>
                </a:solidFill>
              </a:rPr>
              <a:t>Menander, son of Demetrius I and </a:t>
            </a:r>
            <a:r>
              <a:rPr lang="en-US" sz="1400" b="1" dirty="0" err="1">
                <a:solidFill>
                  <a:srgbClr val="FFFFFF"/>
                </a:solidFill>
              </a:rPr>
              <a:t>Sundari</a:t>
            </a:r>
            <a:r>
              <a:rPr lang="en-US" sz="1400" b="1" dirty="0">
                <a:solidFill>
                  <a:srgbClr val="FFFFFF"/>
                </a:solidFill>
              </a:rPr>
              <a:t> Maurya, ascends to the throne at Taxila with the support of Antimachus I.</a:t>
            </a:r>
          </a:p>
        </p:txBody>
      </p:sp>
      <p:sp>
        <p:nvSpPr>
          <p:cNvPr id="86" name="Rectangle 85">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B3DD917F-5466-4EDD-822B-88584F0BA29A}"/>
              </a:ext>
            </a:extLst>
          </p:cNvPr>
          <p:cNvPicPr>
            <a:picLocks noChangeAspect="1"/>
          </p:cNvPicPr>
          <p:nvPr/>
        </p:nvPicPr>
        <p:blipFill rotWithShape="1">
          <a:blip r:embed="rId2">
            <a:extLst>
              <a:ext uri="{28A0092B-C50C-407E-A947-70E740481C1C}">
                <a14:useLocalDpi xmlns:a14="http://schemas.microsoft.com/office/drawing/2010/main" val="0"/>
              </a:ext>
            </a:extLst>
          </a:blip>
          <a:srcRect l="1458" t="2" r="4841" b="-3"/>
          <a:stretch/>
        </p:blipFill>
        <p:spPr>
          <a:xfrm>
            <a:off x="4423048" y="640080"/>
            <a:ext cx="7444298" cy="5577840"/>
          </a:xfrm>
          <a:prstGeom prst="rect">
            <a:avLst/>
          </a:prstGeom>
        </p:spPr>
      </p:pic>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492125" y="517525"/>
            <a:ext cx="3084513" cy="1266825"/>
          </a:xfrm>
        </p:spPr>
        <p:txBody>
          <a:bodyPr>
            <a:normAutofit/>
          </a:bodyPr>
          <a:lstStyle/>
          <a:p>
            <a:r>
              <a:rPr lang="en-US" dirty="0">
                <a:solidFill>
                  <a:srgbClr val="FFFFFF"/>
                </a:solidFill>
              </a:rPr>
              <a:t>170 BCE</a:t>
            </a:r>
            <a:br>
              <a:rPr lang="en-US" dirty="0">
                <a:solidFill>
                  <a:srgbClr val="FFFFFF"/>
                </a:solidFill>
              </a:rPr>
            </a:br>
            <a:r>
              <a:rPr lang="en-US" sz="2800" i="1" dirty="0">
                <a:solidFill>
                  <a:srgbClr val="FFFFFF"/>
                </a:solidFill>
              </a:rPr>
              <a:t>(2 of 2)</a:t>
            </a:r>
            <a:endParaRPr lang="en-US" dirty="0">
              <a:solidFill>
                <a:srgbClr val="FFFFFF"/>
              </a:solidFill>
            </a:endParaRPr>
          </a:p>
        </p:txBody>
      </p:sp>
    </p:spTree>
    <p:extLst>
      <p:ext uri="{BB962C8B-B14F-4D97-AF65-F5344CB8AC3E}">
        <p14:creationId xmlns:p14="http://schemas.microsoft.com/office/powerpoint/2010/main" val="2012476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7859485" y="634946"/>
            <a:ext cx="3690257" cy="1450757"/>
          </a:xfrm>
        </p:spPr>
        <p:txBody>
          <a:bodyPr>
            <a:normAutofit/>
          </a:bodyPr>
          <a:lstStyle/>
          <a:p>
            <a:r>
              <a:rPr lang="en-US"/>
              <a:t>169 BCE</a:t>
            </a:r>
          </a:p>
        </p:txBody>
      </p:sp>
      <p:pic>
        <p:nvPicPr>
          <p:cNvPr id="6" name="Picture 5" descr="Map&#10;&#10;Description automatically generated">
            <a:extLst>
              <a:ext uri="{FF2B5EF4-FFF2-40B4-BE49-F238E27FC236}">
                <a16:creationId xmlns:a16="http://schemas.microsoft.com/office/drawing/2014/main" id="{B3DD917F-5466-4EDD-822B-88584F0BA29A}"/>
              </a:ext>
            </a:extLst>
          </p:cNvPr>
          <p:cNvPicPr>
            <a:picLocks noChangeAspect="1"/>
          </p:cNvPicPr>
          <p:nvPr/>
        </p:nvPicPr>
        <p:blipFill rotWithShape="1">
          <a:blip r:embed="rId2">
            <a:extLst>
              <a:ext uri="{28A0092B-C50C-407E-A947-70E740481C1C}">
                <a14:useLocalDpi xmlns:a14="http://schemas.microsoft.com/office/drawing/2010/main" val="0"/>
              </a:ext>
            </a:extLst>
          </a:blip>
          <a:srcRect l="5372" r="5372"/>
          <a:stretch/>
        </p:blipFill>
        <p:spPr>
          <a:xfrm>
            <a:off x="633999" y="708600"/>
            <a:ext cx="6909801" cy="5177367"/>
          </a:xfrm>
          <a:prstGeom prst="rect">
            <a:avLst/>
          </a:prstGeom>
        </p:spPr>
      </p:pic>
      <p:cxnSp>
        <p:nvCxnSpPr>
          <p:cNvPr id="93" name="Straight Connector 92">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859485" y="2198914"/>
            <a:ext cx="3690257" cy="3670180"/>
          </a:xfrm>
        </p:spPr>
        <p:txBody>
          <a:bodyPr>
            <a:normAutofit/>
          </a:bodyPr>
          <a:lstStyle/>
          <a:p>
            <a:pPr lvl="1">
              <a:buFont typeface="Arial" panose="020B0604020202020204" pitchFamily="34" charset="0"/>
              <a:buChar char="•"/>
            </a:pPr>
            <a:r>
              <a:rPr lang="en-US"/>
              <a:t>Perseus defeats the Romans at Tempe. The Roman consul Quintus Marcius </a:t>
            </a:r>
            <a:r>
              <a:rPr lang="en-US" err="1"/>
              <a:t>Phillipus</a:t>
            </a:r>
            <a:r>
              <a:rPr lang="en-US"/>
              <a:t> is captured, treated with the highest honors, and then released by Perseus.</a:t>
            </a:r>
            <a:endParaRPr lang="en-US" b="1"/>
          </a:p>
        </p:txBody>
      </p:sp>
      <p:sp>
        <p:nvSpPr>
          <p:cNvPr id="95" name="Rectangle 94">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02187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4933F605-7BA9-4D62-AAF0-74379A9BFB5A}"/>
              </a:ext>
            </a:extLst>
          </p:cNvPr>
          <p:cNvPicPr>
            <a:picLocks noChangeAspect="1"/>
          </p:cNvPicPr>
          <p:nvPr/>
        </p:nvPicPr>
        <p:blipFill rotWithShape="1">
          <a:blip r:embed="rId2">
            <a:alphaModFix/>
          </a:blip>
          <a:srcRect/>
          <a:stretch/>
        </p:blipFill>
        <p:spPr>
          <a:xfrm>
            <a:off x="501047" y="87330"/>
            <a:ext cx="11189909" cy="6227841"/>
          </a:xfrm>
          <a:prstGeom prst="rect">
            <a:avLst/>
          </a:prstGeom>
        </p:spPr>
      </p:pic>
      <p:cxnSp>
        <p:nvCxnSpPr>
          <p:cNvPr id="129" name="Straight Connector 128" hidden="1">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1473664" y="4000916"/>
            <a:ext cx="3649715" cy="601906"/>
          </a:xfrm>
        </p:spPr>
        <p:txBody>
          <a:bodyPr>
            <a:noAutofit/>
          </a:bodyPr>
          <a:lstStyle/>
          <a:p>
            <a:pPr algn="ctr"/>
            <a:r>
              <a:rPr lang="en-US" sz="2800" dirty="0">
                <a:solidFill>
                  <a:schemeClr val="bg1"/>
                </a:solidFill>
              </a:rPr>
              <a:t>168 BCE</a:t>
            </a:r>
            <a:br>
              <a:rPr lang="en-US" sz="2800" dirty="0">
                <a:solidFill>
                  <a:schemeClr val="bg1"/>
                </a:solidFill>
              </a:rPr>
            </a:br>
            <a:r>
              <a:rPr lang="en-US" sz="1800" i="1" dirty="0">
                <a:solidFill>
                  <a:schemeClr val="bg1"/>
                </a:solidFill>
              </a:rPr>
              <a:t>(1 of 2)</a:t>
            </a:r>
            <a:endParaRPr lang="en-US" sz="2800" i="1" dirty="0">
              <a:solidFill>
                <a:schemeClr val="bg1"/>
              </a:solidFill>
            </a:endParaRPr>
          </a:p>
        </p:txBody>
      </p:sp>
      <p:sp>
        <p:nvSpPr>
          <p:cNvPr id="150" name="Content Placeholder 2">
            <a:extLst>
              <a:ext uri="{FF2B5EF4-FFF2-40B4-BE49-F238E27FC236}">
                <a16:creationId xmlns:a16="http://schemas.microsoft.com/office/drawing/2014/main" id="{0058195B-A7B5-4267-86FC-B157A62B4528}"/>
              </a:ext>
            </a:extLst>
          </p:cNvPr>
          <p:cNvSpPr>
            <a:spLocks noGrp="1"/>
          </p:cNvSpPr>
          <p:nvPr>
            <p:ph idx="1"/>
          </p:nvPr>
        </p:nvSpPr>
        <p:spPr>
          <a:xfrm>
            <a:off x="501043" y="4587113"/>
            <a:ext cx="5594956" cy="1728058"/>
          </a:xfrm>
        </p:spPr>
        <p:txBody>
          <a:bodyPr>
            <a:normAutofit fontScale="92500" lnSpcReduction="10000"/>
          </a:bodyPr>
          <a:lstStyle/>
          <a:p>
            <a:pPr lvl="1">
              <a:buFont typeface="Arial" panose="020B0604020202020204" pitchFamily="34" charset="0"/>
              <a:buChar char="•"/>
            </a:pPr>
            <a:r>
              <a:rPr lang="en-US" sz="1200" dirty="0">
                <a:solidFill>
                  <a:schemeClr val="bg1"/>
                </a:solidFill>
              </a:rPr>
              <a:t>A Romano-Hellenic coalition army led by Lucius Aemilius Paulus defeats Perseus at Pydna.</a:t>
            </a:r>
          </a:p>
          <a:p>
            <a:pPr lvl="1">
              <a:buFont typeface="Arial" panose="020B0604020202020204" pitchFamily="34" charset="0"/>
              <a:buChar char="•"/>
            </a:pPr>
            <a:r>
              <a:rPr lang="en-US" sz="1200" dirty="0">
                <a:solidFill>
                  <a:schemeClr val="bg1"/>
                </a:solidFill>
              </a:rPr>
              <a:t>Perseus is wounded and captured in battle as his Hetairoi cavalry failed to break the Spartan force on the Roman right flank. In spite of his grievous wounds, Perseus survives and is brought to Rome to take part in Lucius Aemilius Paulus's triumphal procession.</a:t>
            </a:r>
          </a:p>
          <a:p>
            <a:pPr lvl="1">
              <a:buFont typeface="Arial" panose="020B0604020202020204" pitchFamily="34" charset="0"/>
              <a:buChar char="•"/>
            </a:pPr>
            <a:r>
              <a:rPr lang="en-US" sz="1200" dirty="0">
                <a:solidFill>
                  <a:schemeClr val="bg1"/>
                </a:solidFill>
              </a:rPr>
              <a:t>Makedon becomes a Roman client kingdom with a legion stationed at Pella.</a:t>
            </a:r>
          </a:p>
          <a:p>
            <a:pPr lvl="1">
              <a:buFont typeface="Arial" panose="020B0604020202020204" pitchFamily="34" charset="0"/>
              <a:buChar char="•"/>
            </a:pPr>
            <a:r>
              <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Ptolemy VI asks for Roman help against the Seleukids, and Antiochus IV invades Egypt. As his forces camp outside Alexandria, the Roman ambassador Gaius Popillius Laenas presents Antiochus IV with an ultimatum that he evacuate Egypt immediately. Popillius draws a circle around the king with his walking stick and demands a clear answer before Antiochus leaves the circle. Antiochus withdraws from Egypt.</a:t>
            </a:r>
            <a:endParaRPr lang="en-US" sz="1200" dirty="0">
              <a:solidFill>
                <a:schemeClr val="bg1"/>
              </a:solidFill>
            </a:endParaRPr>
          </a:p>
        </p:txBody>
      </p:sp>
      <p:sp>
        <p:nvSpPr>
          <p:cNvPr id="131" name="Rectangle 130">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 name="Rectangle 132">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1344586"/>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112">
            <a:extLst>
              <a:ext uri="{FF2B5EF4-FFF2-40B4-BE49-F238E27FC236}">
                <a16:creationId xmlns:a16="http://schemas.microsoft.com/office/drawing/2014/main" id="{2F888C18-7E74-4A98-A7B4-A5C43583A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14">
            <a:extLst>
              <a:ext uri="{FF2B5EF4-FFF2-40B4-BE49-F238E27FC236}">
                <a16:creationId xmlns:a16="http://schemas.microsoft.com/office/drawing/2014/main" id="{20436840-698D-4B5F-A7C0-101AD48D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1097281" y="516835"/>
            <a:ext cx="5426810" cy="1666501"/>
          </a:xfrm>
        </p:spPr>
        <p:txBody>
          <a:bodyPr>
            <a:normAutofit/>
          </a:bodyPr>
          <a:lstStyle/>
          <a:p>
            <a:r>
              <a:rPr lang="en-US" sz="5400" b="1" dirty="0">
                <a:solidFill>
                  <a:srgbClr val="FFFFFF"/>
                </a:solidFill>
              </a:rPr>
              <a:t>168 BCE</a:t>
            </a:r>
            <a:br>
              <a:rPr lang="en-US" b="1" dirty="0">
                <a:solidFill>
                  <a:srgbClr val="FFFFFF"/>
                </a:solidFill>
              </a:rPr>
            </a:br>
            <a:r>
              <a:rPr lang="en-US" sz="3200" b="1" i="1" dirty="0">
                <a:solidFill>
                  <a:srgbClr val="FFFFFF"/>
                </a:solidFill>
              </a:rPr>
              <a:t>(2 of 2)</a:t>
            </a:r>
            <a:endParaRPr lang="en-US" b="1" dirty="0">
              <a:solidFill>
                <a:srgbClr val="FFFFFF"/>
              </a:solidFill>
            </a:endParaRP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303916"/>
            <a:ext cx="5426811" cy="3652667"/>
          </a:xfrm>
        </p:spPr>
        <p:txBody>
          <a:bodyPr>
            <a:normAutofit/>
          </a:bodyPr>
          <a:lstStyle/>
          <a:p>
            <a:pPr lvl="1">
              <a:buFont typeface="Arial" panose="020B0604020202020204" pitchFamily="34" charset="0"/>
              <a:buChar char="•"/>
            </a:pPr>
            <a:r>
              <a:rPr lang="en-US" sz="2000" b="1" dirty="0">
                <a:solidFill>
                  <a:srgbClr val="FFFFFF"/>
                </a:solidFill>
              </a:rPr>
              <a:t>Menander’s army miraculously overcomes thrice-superior Sunga forces at Taxila. First major Hellenic win, which raises morale as thousands flock to Menander’s banner.</a:t>
            </a:r>
          </a:p>
          <a:p>
            <a:pPr lvl="1">
              <a:buFont typeface="Arial" panose="020B0604020202020204" pitchFamily="34" charset="0"/>
              <a:buChar char="•"/>
            </a:pPr>
            <a:r>
              <a:rPr lang="en-US" sz="2000" b="1" dirty="0">
                <a:solidFill>
                  <a:srgbClr val="FFFFFF"/>
                </a:solidFill>
              </a:rPr>
              <a:t>Laoshang Chanyu leads a raid on the Han capital at Chang’an.</a:t>
            </a:r>
          </a:p>
        </p:txBody>
      </p:sp>
      <p:sp>
        <p:nvSpPr>
          <p:cNvPr id="123" name="Rectangle 116">
            <a:extLst>
              <a:ext uri="{FF2B5EF4-FFF2-40B4-BE49-F238E27FC236}">
                <a16:creationId xmlns:a16="http://schemas.microsoft.com/office/drawing/2014/main" id="{3682BE5A-770A-4799-BE6D-CE0BD0AD2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C4B8597-C860-44F5-BA22-54D87271FA47}"/>
              </a:ext>
            </a:extLst>
          </p:cNvPr>
          <p:cNvPicPr>
            <a:picLocks noChangeAspect="1"/>
          </p:cNvPicPr>
          <p:nvPr/>
        </p:nvPicPr>
        <p:blipFill rotWithShape="1">
          <a:blip r:embed="rId2"/>
          <a:srcRect l="19102" t="6967" r="-4" b="-3"/>
          <a:stretch/>
        </p:blipFill>
        <p:spPr>
          <a:xfrm>
            <a:off x="8049178" y="0"/>
            <a:ext cx="3704005" cy="3396985"/>
          </a:xfrm>
          <a:prstGeom prst="rect">
            <a:avLst/>
          </a:prstGeom>
        </p:spPr>
      </p:pic>
      <p:sp>
        <p:nvSpPr>
          <p:cNvPr id="124" name="Rectangle 118">
            <a:extLst>
              <a:ext uri="{FF2B5EF4-FFF2-40B4-BE49-F238E27FC236}">
                <a16:creationId xmlns:a16="http://schemas.microsoft.com/office/drawing/2014/main" id="{85B58713-80A3-4F72-8ADA-A63E6BA8B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DD917F-5466-4EDD-822B-88584F0BA29A}"/>
              </a:ext>
            </a:extLst>
          </p:cNvPr>
          <p:cNvPicPr>
            <a:picLocks noChangeAspect="1"/>
          </p:cNvPicPr>
          <p:nvPr/>
        </p:nvPicPr>
        <p:blipFill rotWithShape="1">
          <a:blip r:embed="rId3">
            <a:extLst>
              <a:ext uri="{28A0092B-C50C-407E-A947-70E740481C1C}">
                <a14:useLocalDpi xmlns:a14="http://schemas.microsoft.com/office/drawing/2010/main" val="0"/>
              </a:ext>
            </a:extLst>
          </a:blip>
          <a:srcRect t="68" r="-2" b="3293"/>
          <a:stretch/>
        </p:blipFill>
        <p:spPr>
          <a:xfrm>
            <a:off x="7611902" y="3461004"/>
            <a:ext cx="4580097" cy="3396995"/>
          </a:xfrm>
          <a:prstGeom prst="rect">
            <a:avLst/>
          </a:prstGeom>
        </p:spPr>
      </p:pic>
    </p:spTree>
    <p:extLst>
      <p:ext uri="{BB962C8B-B14F-4D97-AF65-F5344CB8AC3E}">
        <p14:creationId xmlns:p14="http://schemas.microsoft.com/office/powerpoint/2010/main" val="4063121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7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7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339314" y="823826"/>
            <a:ext cx="3361458" cy="2103875"/>
          </a:xfrm>
        </p:spPr>
        <p:txBody>
          <a:bodyPr>
            <a:normAutofit/>
          </a:bodyPr>
          <a:lstStyle/>
          <a:p>
            <a:r>
              <a:rPr lang="en-US" dirty="0">
                <a:solidFill>
                  <a:srgbClr val="FFFFFF"/>
                </a:solidFill>
              </a:rPr>
              <a:t>167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339315" y="2960792"/>
            <a:ext cx="3361458" cy="2792288"/>
          </a:xfrm>
        </p:spPr>
        <p:txBody>
          <a:bodyPr>
            <a:normAutofit/>
          </a:bodyPr>
          <a:lstStyle/>
          <a:p>
            <a:pPr lvl="1">
              <a:buFont typeface="Arial" panose="020B0604020202020204" pitchFamily="34" charset="0"/>
              <a:buChar char="•"/>
            </a:pPr>
            <a:r>
              <a:rPr lang="en-US" sz="2000" dirty="0">
                <a:solidFill>
                  <a:srgbClr val="FFFFFF"/>
                </a:solidFill>
              </a:rPr>
              <a:t>Angered by Seleukid Hellenization policies, a Jewish revolt led by the High Priest Mattathias ben </a:t>
            </a:r>
            <a:r>
              <a:rPr lang="en-US" sz="2000" dirty="0" err="1">
                <a:solidFill>
                  <a:srgbClr val="FFFFFF"/>
                </a:solidFill>
              </a:rPr>
              <a:t>Johanan</a:t>
            </a:r>
            <a:r>
              <a:rPr lang="en-US" sz="2000" dirty="0">
                <a:solidFill>
                  <a:srgbClr val="FFFFFF"/>
                </a:solidFill>
              </a:rPr>
              <a:t> rises up. Antiochus IV tries to suppress the revolt in blood, with half the population of Jerusalem being butchered.</a:t>
            </a:r>
          </a:p>
        </p:txBody>
      </p:sp>
      <p:sp>
        <p:nvSpPr>
          <p:cNvPr id="139" name="Rectangle 7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C4B8597-C860-44F5-BA22-54D87271FA47}"/>
              </a:ext>
            </a:extLst>
          </p:cNvPr>
          <p:cNvPicPr>
            <a:picLocks noChangeAspect="1"/>
          </p:cNvPicPr>
          <p:nvPr/>
        </p:nvPicPr>
        <p:blipFill rotWithShape="1">
          <a:blip r:embed="rId2">
            <a:extLst>
              <a:ext uri="{28A0092B-C50C-407E-A947-70E740481C1C}">
                <a14:useLocalDpi xmlns:a14="http://schemas.microsoft.com/office/drawing/2010/main" val="0"/>
              </a:ext>
            </a:extLst>
          </a:blip>
          <a:srcRect t="8589" b="8589"/>
          <a:stretch/>
        </p:blipFill>
        <p:spPr>
          <a:xfrm>
            <a:off x="4627777" y="1875764"/>
            <a:ext cx="7032714" cy="3106472"/>
          </a:xfrm>
          <a:prstGeom prst="rect">
            <a:avLst/>
          </a:prstGeom>
        </p:spPr>
      </p:pic>
    </p:spTree>
    <p:extLst>
      <p:ext uri="{BB962C8B-B14F-4D97-AF65-F5344CB8AC3E}">
        <p14:creationId xmlns:p14="http://schemas.microsoft.com/office/powerpoint/2010/main" val="41888120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492369" y="516836"/>
            <a:ext cx="3735502" cy="1268284"/>
          </a:xfrm>
        </p:spPr>
        <p:txBody>
          <a:bodyPr>
            <a:normAutofit/>
          </a:bodyPr>
          <a:lstStyle/>
          <a:p>
            <a:r>
              <a:rPr lang="en-US" dirty="0">
                <a:solidFill>
                  <a:srgbClr val="FFFFFF"/>
                </a:solidFill>
              </a:rPr>
              <a:t>166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1785120"/>
            <a:ext cx="3735500" cy="4204199"/>
          </a:xfrm>
        </p:spPr>
        <p:txBody>
          <a:bodyPr>
            <a:normAutofit fontScale="92500" lnSpcReduction="10000"/>
          </a:bodyPr>
          <a:lstStyle/>
          <a:p>
            <a:pPr lvl="1">
              <a:buFont typeface="Arial" panose="020B0604020202020204" pitchFamily="34" charset="0"/>
              <a:buChar char="•"/>
            </a:pPr>
            <a:r>
              <a:rPr lang="en-US" dirty="0">
                <a:solidFill>
                  <a:srgbClr val="FFFFFF"/>
                </a:solidFill>
              </a:rPr>
              <a:t>Antiochus IV is forced to leave Judaea in order to deal with a Parthian invasion.</a:t>
            </a:r>
          </a:p>
          <a:p>
            <a:pPr lvl="1">
              <a:buFont typeface="Arial" panose="020B0604020202020204" pitchFamily="34" charset="0"/>
              <a:buChar char="•"/>
            </a:pPr>
            <a:r>
              <a:rPr lang="en-US" dirty="0">
                <a:solidFill>
                  <a:srgbClr val="FFFFFF"/>
                </a:solidFill>
              </a:rPr>
              <a:t>Mattathias dies, and his third son, Judas Maccabeus, is proclaimed king.</a:t>
            </a:r>
          </a:p>
          <a:p>
            <a:pPr lvl="1">
              <a:buFont typeface="Arial" panose="020B0604020202020204" pitchFamily="34" charset="0"/>
              <a:buChar char="•"/>
            </a:pPr>
            <a:r>
              <a:rPr lang="en-US" dirty="0">
                <a:solidFill>
                  <a:srgbClr val="FFFFFF"/>
                </a:solidFill>
              </a:rPr>
              <a:t>The rebels rout the Seleukid army at the Battle of Beth </a:t>
            </a:r>
            <a:r>
              <a:rPr lang="en-US" dirty="0" err="1">
                <a:solidFill>
                  <a:srgbClr val="FFFFFF"/>
                </a:solidFill>
              </a:rPr>
              <a:t>Horon</a:t>
            </a:r>
            <a:r>
              <a:rPr lang="en-US" dirty="0">
                <a:solidFill>
                  <a:srgbClr val="FFFFFF"/>
                </a:solidFill>
              </a:rPr>
              <a:t>. Following another Seleukid defeat, at the Battle of Emmaus, Judas Maccabeus gains full control of Judaea, except Jerusalem still held by a strong Seleukid garrison.</a:t>
            </a:r>
          </a:p>
          <a:p>
            <a:pPr lvl="1">
              <a:buFont typeface="Arial" panose="020B0604020202020204" pitchFamily="34" charset="0"/>
              <a:buChar char="•"/>
            </a:pPr>
            <a:r>
              <a:rPr lang="en-US" b="1" dirty="0" err="1">
                <a:solidFill>
                  <a:srgbClr val="FFFFFF"/>
                </a:solidFill>
              </a:rPr>
              <a:t>Heliodorus</a:t>
            </a:r>
            <a:r>
              <a:rPr lang="en-US" b="1" dirty="0">
                <a:solidFill>
                  <a:srgbClr val="FFFFFF"/>
                </a:solidFill>
              </a:rPr>
              <a:t> campaigns against the </a:t>
            </a:r>
            <a:r>
              <a:rPr lang="en-US" b="1" dirty="0" err="1">
                <a:solidFill>
                  <a:srgbClr val="FFFFFF"/>
                </a:solidFill>
              </a:rPr>
              <a:t>Yelang</a:t>
            </a:r>
            <a:r>
              <a:rPr lang="en-US" b="1" dirty="0">
                <a:solidFill>
                  <a:srgbClr val="FFFFFF"/>
                </a:solidFill>
              </a:rPr>
              <a:t> in southern China. His army is composed heavily of Han and Ba-Shu soldiers, which is seen by many in the West as a sign of his steady Sinicization.</a:t>
            </a:r>
          </a:p>
        </p:txBody>
      </p:sp>
      <p:sp>
        <p:nvSpPr>
          <p:cNvPr id="84" name="Rectangle 83">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B097F52F-E779-4A76-ABC6-B30B0B20DA73}"/>
              </a:ext>
            </a:extLst>
          </p:cNvPr>
          <p:cNvPicPr>
            <a:picLocks noChangeAspect="1"/>
          </p:cNvPicPr>
          <p:nvPr/>
        </p:nvPicPr>
        <p:blipFill rotWithShape="1">
          <a:blip r:embed="rId2"/>
          <a:srcRect t="17404" r="-7" b="-7"/>
          <a:stretch/>
        </p:blipFill>
        <p:spPr>
          <a:xfrm>
            <a:off x="4812161" y="-2655"/>
            <a:ext cx="3606643" cy="3358597"/>
          </a:xfrm>
          <a:prstGeom prst="rect">
            <a:avLst/>
          </a:prstGeom>
        </p:spPr>
      </p:pic>
      <p:sp>
        <p:nvSpPr>
          <p:cNvPr id="86" name="Rectangle 85">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4B8597-C860-44F5-BA22-54D87271FA47}"/>
              </a:ext>
            </a:extLst>
          </p:cNvPr>
          <p:cNvPicPr>
            <a:picLocks noChangeAspect="1"/>
          </p:cNvPicPr>
          <p:nvPr/>
        </p:nvPicPr>
        <p:blipFill rotWithShape="1">
          <a:blip r:embed="rId3">
            <a:extLst>
              <a:ext uri="{28A0092B-C50C-407E-A947-70E740481C1C}">
                <a14:useLocalDpi xmlns:a14="http://schemas.microsoft.com/office/drawing/2010/main" val="0"/>
              </a:ext>
            </a:extLst>
          </a:blip>
          <a:srcRect r="3" b="16475"/>
          <a:stretch/>
        </p:blipFill>
        <p:spPr>
          <a:xfrm>
            <a:off x="4812161" y="3504904"/>
            <a:ext cx="7374154" cy="3353096"/>
          </a:xfrm>
          <a:prstGeom prst="rect">
            <a:avLst/>
          </a:prstGeom>
        </p:spPr>
      </p:pic>
    </p:spTree>
    <p:extLst>
      <p:ext uri="{BB962C8B-B14F-4D97-AF65-F5344CB8AC3E}">
        <p14:creationId xmlns:p14="http://schemas.microsoft.com/office/powerpoint/2010/main" val="40925675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110960" y="4627526"/>
            <a:ext cx="2293193" cy="1156825"/>
          </a:xfrm>
        </p:spPr>
        <p:txBody>
          <a:bodyPr>
            <a:normAutofit/>
          </a:bodyPr>
          <a:lstStyle/>
          <a:p>
            <a:r>
              <a:rPr lang="en-US" dirty="0"/>
              <a:t>165 BCE</a:t>
            </a:r>
          </a:p>
        </p:txBody>
      </p:sp>
      <p:pic>
        <p:nvPicPr>
          <p:cNvPr id="4" name="Picture 3">
            <a:extLst>
              <a:ext uri="{FF2B5EF4-FFF2-40B4-BE49-F238E27FC236}">
                <a16:creationId xmlns:a16="http://schemas.microsoft.com/office/drawing/2014/main" id="{5C4B8597-C860-44F5-BA22-54D87271FA47}"/>
              </a:ext>
            </a:extLst>
          </p:cNvPr>
          <p:cNvPicPr>
            <a:picLocks noChangeAspect="1"/>
          </p:cNvPicPr>
          <p:nvPr/>
        </p:nvPicPr>
        <p:blipFill rotWithShape="1">
          <a:blip r:embed="rId2">
            <a:extLst>
              <a:ext uri="{28A0092B-C50C-407E-A947-70E740481C1C}">
                <a14:useLocalDpi xmlns:a14="http://schemas.microsoft.com/office/drawing/2010/main" val="0"/>
              </a:ext>
            </a:extLst>
          </a:blip>
          <a:srcRect t="10381" b="1831"/>
          <a:stretch/>
        </p:blipFill>
        <p:spPr>
          <a:xfrm>
            <a:off x="110960" y="144308"/>
            <a:ext cx="8252444" cy="4352052"/>
          </a:xfrm>
          <a:prstGeom prst="rect">
            <a:avLst/>
          </a:prstGeom>
        </p:spPr>
      </p:pic>
      <p:cxnSp>
        <p:nvCxnSpPr>
          <p:cNvPr id="93" name="Straight Connector 92" hidden="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097F52F-E779-4A76-ABC6-B30B0B20DA73}"/>
              </a:ext>
            </a:extLst>
          </p:cNvPr>
          <p:cNvPicPr>
            <a:picLocks noChangeAspect="1"/>
          </p:cNvPicPr>
          <p:nvPr/>
        </p:nvPicPr>
        <p:blipFill rotWithShape="1">
          <a:blip r:embed="rId3">
            <a:extLst>
              <a:ext uri="{28A0092B-C50C-407E-A947-70E740481C1C}">
                <a14:useLocalDpi xmlns:a14="http://schemas.microsoft.com/office/drawing/2010/main" val="0"/>
              </a:ext>
            </a:extLst>
          </a:blip>
          <a:srcRect l="1891" r="1891"/>
          <a:stretch/>
        </p:blipFill>
        <p:spPr>
          <a:xfrm>
            <a:off x="8474364" y="641035"/>
            <a:ext cx="3606643" cy="3358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2404153" y="4627526"/>
            <a:ext cx="9390269" cy="1640306"/>
          </a:xfrm>
        </p:spPr>
        <p:txBody>
          <a:bodyPr>
            <a:normAutofit/>
          </a:bodyPr>
          <a:lstStyle/>
          <a:p>
            <a:pPr lvl="1">
              <a:buFont typeface="Arial" panose="020B0604020202020204" pitchFamily="34" charset="0"/>
              <a:buChar char="•"/>
            </a:pPr>
            <a:r>
              <a:rPr lang="en-US" sz="1600" dirty="0"/>
              <a:t>Antiochus IV is forced to turn west to fight an Armenian invasion. The Parthians are left to continue their advance unopposed.</a:t>
            </a:r>
          </a:p>
          <a:p>
            <a:pPr lvl="1">
              <a:buFont typeface="Arial" panose="020B0604020202020204" pitchFamily="34" charset="0"/>
              <a:buChar char="•"/>
            </a:pPr>
            <a:r>
              <a:rPr lang="en-US" sz="1600" dirty="0"/>
              <a:t>Following a great victory outside Antiocheia, Artaxias of Armenia is captured by Antiochus IV Epiphanes and is forced to recognize Seleukid sovereignty over Armenia.</a:t>
            </a:r>
          </a:p>
          <a:p>
            <a:pPr lvl="1">
              <a:buFont typeface="Arial" panose="020B0604020202020204" pitchFamily="34" charset="0"/>
              <a:buChar char="•"/>
            </a:pPr>
            <a:r>
              <a:rPr lang="en-US" sz="1600" b="1" dirty="0"/>
              <a:t>On the advice of his royal sorcerer, Emperor Wen sends an army to seize the Dai Commandery from the Xiongnu. He constructs a temple to the Five Deities in Taiyuan. Laoshang Chanyu declares war on the Han.</a:t>
            </a:r>
          </a:p>
        </p:txBody>
      </p:sp>
      <p:sp>
        <p:nvSpPr>
          <p:cNvPr id="95" name="Rectangle 94">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9362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110960" y="4627526"/>
            <a:ext cx="2293193" cy="1156825"/>
          </a:xfrm>
        </p:spPr>
        <p:txBody>
          <a:bodyPr>
            <a:normAutofit/>
          </a:bodyPr>
          <a:lstStyle/>
          <a:p>
            <a:r>
              <a:rPr lang="en-US" dirty="0"/>
              <a:t>164 BCE</a:t>
            </a:r>
          </a:p>
        </p:txBody>
      </p:sp>
      <p:pic>
        <p:nvPicPr>
          <p:cNvPr id="4" name="Picture 3">
            <a:extLst>
              <a:ext uri="{FF2B5EF4-FFF2-40B4-BE49-F238E27FC236}">
                <a16:creationId xmlns:a16="http://schemas.microsoft.com/office/drawing/2014/main" id="{5C4B8597-C860-44F5-BA22-54D87271FA47}"/>
              </a:ext>
            </a:extLst>
          </p:cNvPr>
          <p:cNvPicPr>
            <a:picLocks noChangeAspect="1"/>
          </p:cNvPicPr>
          <p:nvPr/>
        </p:nvPicPr>
        <p:blipFill rotWithShape="1">
          <a:blip r:embed="rId2">
            <a:extLst>
              <a:ext uri="{28A0092B-C50C-407E-A947-70E740481C1C}">
                <a14:useLocalDpi xmlns:a14="http://schemas.microsoft.com/office/drawing/2010/main" val="0"/>
              </a:ext>
            </a:extLst>
          </a:blip>
          <a:srcRect t="368" b="368"/>
          <a:stretch/>
        </p:blipFill>
        <p:spPr>
          <a:xfrm>
            <a:off x="110960" y="144308"/>
            <a:ext cx="8252444" cy="4352052"/>
          </a:xfrm>
          <a:prstGeom prst="rect">
            <a:avLst/>
          </a:prstGeom>
        </p:spPr>
      </p:pic>
      <p:cxnSp>
        <p:nvCxnSpPr>
          <p:cNvPr id="93" name="Straight Connector 92" hidden="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097F52F-E779-4A76-ABC6-B30B0B20DA73}"/>
              </a:ext>
            </a:extLst>
          </p:cNvPr>
          <p:cNvPicPr>
            <a:picLocks noChangeAspect="1"/>
          </p:cNvPicPr>
          <p:nvPr/>
        </p:nvPicPr>
        <p:blipFill rotWithShape="1">
          <a:blip r:embed="rId3">
            <a:extLst>
              <a:ext uri="{28A0092B-C50C-407E-A947-70E740481C1C}">
                <a14:useLocalDpi xmlns:a14="http://schemas.microsoft.com/office/drawing/2010/main" val="0"/>
              </a:ext>
            </a:extLst>
          </a:blip>
          <a:srcRect t="1692" b="1692"/>
          <a:stretch/>
        </p:blipFill>
        <p:spPr>
          <a:xfrm>
            <a:off x="8474364" y="641035"/>
            <a:ext cx="3606643" cy="3358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2404153" y="4627526"/>
            <a:ext cx="9390269" cy="1640306"/>
          </a:xfrm>
        </p:spPr>
        <p:txBody>
          <a:bodyPr>
            <a:normAutofit fontScale="92500" lnSpcReduction="10000"/>
          </a:bodyPr>
          <a:lstStyle/>
          <a:p>
            <a:pPr lvl="1">
              <a:buFont typeface="Arial" panose="020B0604020202020204" pitchFamily="34" charset="0"/>
              <a:buChar char="•"/>
            </a:pPr>
            <a:r>
              <a:rPr lang="en-US" sz="1600" dirty="0"/>
              <a:t>Ptolemy VI Philometor is exiled from Alexandria by his brother Ptolemy VIII Euergetes and flees to Rome to ask for support.</a:t>
            </a:r>
          </a:p>
          <a:p>
            <a:pPr lvl="1">
              <a:buFont typeface="Arial" panose="020B0604020202020204" pitchFamily="34" charset="0"/>
              <a:buChar char="•"/>
            </a:pPr>
            <a:r>
              <a:rPr lang="en-US" sz="1600" dirty="0"/>
              <a:t>Antiochus IV is assassinated on the orders of his chancellor Lysias, who becomes regent for his son Antiochus V.</a:t>
            </a:r>
          </a:p>
          <a:p>
            <a:pPr lvl="1">
              <a:buFont typeface="Arial" panose="020B0604020202020204" pitchFamily="34" charset="0"/>
              <a:buChar char="•"/>
            </a:pPr>
            <a:r>
              <a:rPr lang="en-US" sz="1600" dirty="0"/>
              <a:t>Judas Maccabeus defeats Lysias at the Battle of Beth </a:t>
            </a:r>
            <a:r>
              <a:rPr lang="en-US" sz="1600" dirty="0" err="1"/>
              <a:t>Zur</a:t>
            </a:r>
            <a:r>
              <a:rPr lang="en-US" sz="1600" dirty="0"/>
              <a:t>. Judas Maccabeus enters Jerusalem in triumph and purifies the Temple by destroying the idols erected there by the Seleukids and restoring the sacred service.</a:t>
            </a:r>
          </a:p>
          <a:p>
            <a:pPr lvl="1">
              <a:buFont typeface="Arial" panose="020B0604020202020204" pitchFamily="34" charset="0"/>
              <a:buChar char="•"/>
            </a:pPr>
            <a:r>
              <a:rPr lang="en-US" sz="1600" b="1" dirty="0"/>
              <a:t>Menander and Antimachus I defeat </a:t>
            </a:r>
            <a:r>
              <a:rPr lang="en-US" sz="1600" b="1" dirty="0" err="1"/>
              <a:t>Pusyamitra</a:t>
            </a:r>
            <a:r>
              <a:rPr lang="en-US" sz="1600" b="1" dirty="0"/>
              <a:t> Sunga at the Battle of Demetria. Most of his army is in shambles as </a:t>
            </a:r>
            <a:r>
              <a:rPr lang="en-US" sz="1600" b="1" dirty="0" err="1"/>
              <a:t>Pusyamitra</a:t>
            </a:r>
            <a:r>
              <a:rPr lang="en-US" sz="1600" b="1" dirty="0"/>
              <a:t> retreats to Pataliputra.</a:t>
            </a:r>
          </a:p>
        </p:txBody>
      </p:sp>
      <p:sp>
        <p:nvSpPr>
          <p:cNvPr id="95" name="Rectangle 94">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6165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396" r="-2" b="2232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03DDB894-502D-4473-8189-C7F7050B360F}"/>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298 BCE</a:t>
            </a:r>
          </a:p>
          <a:p>
            <a:pPr marL="285750" indent="-228600" defTabSz="914400">
              <a:lnSpc>
                <a:spcPct val="90000"/>
              </a:lnSpc>
              <a:spcAft>
                <a:spcPts val="600"/>
              </a:spcAft>
              <a:buFont typeface="Arial" panose="020B0604020202020204" pitchFamily="34" charset="0"/>
              <a:buChar char="•"/>
            </a:pPr>
            <a:r>
              <a:rPr lang="en-US" dirty="0"/>
              <a:t>The </a:t>
            </a:r>
            <a:r>
              <a:rPr lang="en-US" dirty="0" err="1"/>
              <a:t>Hieronid</a:t>
            </a:r>
            <a:r>
              <a:rPr lang="en-US" dirty="0"/>
              <a:t> Agathocles of Syracuse unifies Sicily under his rule and marries Ptolemy's stepdaughter </a:t>
            </a:r>
            <a:r>
              <a:rPr lang="en-US" dirty="0" err="1"/>
              <a:t>Theoxena</a:t>
            </a:r>
            <a:r>
              <a:rPr lang="en-US" dirty="0"/>
              <a:t>.</a:t>
            </a:r>
          </a:p>
          <a:p>
            <a:pPr marL="285750" indent="-228600" defTabSz="914400">
              <a:lnSpc>
                <a:spcPct val="90000"/>
              </a:lnSpc>
              <a:spcAft>
                <a:spcPts val="600"/>
              </a:spcAft>
              <a:buFont typeface="Arial" panose="020B0604020202020204" pitchFamily="34" charset="0"/>
              <a:buChar char="•"/>
            </a:pPr>
            <a:r>
              <a:rPr lang="en-US" dirty="0"/>
              <a:t>Kyrene is brought under Ptolemaic control.</a:t>
            </a:r>
          </a:p>
          <a:p>
            <a:pPr marL="285750" indent="-228600" defTabSz="914400">
              <a:lnSpc>
                <a:spcPct val="90000"/>
              </a:lnSpc>
              <a:spcAft>
                <a:spcPts val="600"/>
              </a:spcAft>
              <a:buFont typeface="Arial" panose="020B0604020202020204" pitchFamily="34" charset="0"/>
              <a:buChar char="•"/>
            </a:pPr>
            <a:r>
              <a:rPr lang="en-US" b="1" dirty="0"/>
              <a:t>Chandragupta abdicates his throne to his son Bindusara and spends his final days in </a:t>
            </a:r>
            <a:r>
              <a:rPr lang="en-US" b="1" dirty="0" err="1"/>
              <a:t>sallekhana</a:t>
            </a:r>
            <a:r>
              <a:rPr lang="en-US" b="1" dirty="0"/>
              <a:t> (fasting to death) in a cave, according to the Jain tradition.</a:t>
            </a:r>
          </a:p>
        </p:txBody>
      </p:sp>
    </p:spTree>
    <p:extLst>
      <p:ext uri="{BB962C8B-B14F-4D97-AF65-F5344CB8AC3E}">
        <p14:creationId xmlns:p14="http://schemas.microsoft.com/office/powerpoint/2010/main" val="25165515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3B90B8B-F76B-4130-8370-38033EEAC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A5978A53-A90D-47E9-B1AB-60AFA8D9BE92}"/>
              </a:ext>
            </a:extLst>
          </p:cNvPr>
          <p:cNvSpPr>
            <a:spLocks noGrp="1"/>
          </p:cNvSpPr>
          <p:nvPr>
            <p:ph type="title"/>
          </p:nvPr>
        </p:nvSpPr>
        <p:spPr>
          <a:xfrm>
            <a:off x="4628344" y="218586"/>
            <a:ext cx="6405063" cy="1450757"/>
          </a:xfrm>
        </p:spPr>
        <p:txBody>
          <a:bodyPr>
            <a:normAutofit/>
          </a:bodyPr>
          <a:lstStyle/>
          <a:p>
            <a:r>
              <a:rPr lang="en-US" dirty="0"/>
              <a:t>163 BCE</a:t>
            </a:r>
          </a:p>
        </p:txBody>
      </p:sp>
      <p:pic>
        <p:nvPicPr>
          <p:cNvPr id="6" name="Picture 5">
            <a:extLst>
              <a:ext uri="{FF2B5EF4-FFF2-40B4-BE49-F238E27FC236}">
                <a16:creationId xmlns:a16="http://schemas.microsoft.com/office/drawing/2014/main" id="{89615A0F-80AA-4F76-BF2C-0AA9ADAC430F}"/>
              </a:ext>
            </a:extLst>
          </p:cNvPr>
          <p:cNvPicPr>
            <a:picLocks noChangeAspect="1"/>
          </p:cNvPicPr>
          <p:nvPr/>
        </p:nvPicPr>
        <p:blipFill rotWithShape="1">
          <a:blip r:embed="rId2">
            <a:extLst>
              <a:ext uri="{28A0092B-C50C-407E-A947-70E740481C1C}">
                <a14:useLocalDpi xmlns:a14="http://schemas.microsoft.com/office/drawing/2010/main" val="0"/>
              </a:ext>
            </a:extLst>
          </a:blip>
          <a:srcRect l="6453" r="6453"/>
          <a:stretch/>
        </p:blipFill>
        <p:spPr>
          <a:xfrm>
            <a:off x="297952" y="64515"/>
            <a:ext cx="3495703" cy="329800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cxnSp>
        <p:nvCxnSpPr>
          <p:cNvPr id="25" name="Straight Connector 24">
            <a:extLst>
              <a:ext uri="{FF2B5EF4-FFF2-40B4-BE49-F238E27FC236}">
                <a16:creationId xmlns:a16="http://schemas.microsoft.com/office/drawing/2014/main" id="{C2D93264-3FF9-4175-A7FA-F927F0F77A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297952" y="3495484"/>
            <a:ext cx="3572306" cy="2727570"/>
          </a:xfrm>
        </p:spPr>
        <p:txBody>
          <a:bodyPr>
            <a:normAutofit fontScale="70000" lnSpcReduction="20000"/>
          </a:bodyPr>
          <a:lstStyle/>
          <a:p>
            <a:pPr lvl="1">
              <a:buFont typeface="Arial" panose="020B0604020202020204" pitchFamily="34" charset="0"/>
              <a:buChar char="•"/>
            </a:pPr>
            <a:r>
              <a:rPr lang="en-US" dirty="0"/>
              <a:t>Romans intervene in Egypt and partition the Ptolemaic Kingdom. Ptolemy VIII Euergetes receives Cyrenaica and Ptolemy VI Egypt.</a:t>
            </a:r>
          </a:p>
          <a:p>
            <a:pPr lvl="1">
              <a:buFont typeface="Arial" panose="020B0604020202020204" pitchFamily="34" charset="0"/>
              <a:buChar char="•"/>
            </a:pPr>
            <a:r>
              <a:rPr lang="en-US" dirty="0"/>
              <a:t>Lysias confirms Judas Maccabeus as King of Judaea.</a:t>
            </a:r>
          </a:p>
          <a:p>
            <a:pPr lvl="1">
              <a:buFont typeface="Arial" panose="020B0604020202020204" pitchFamily="34" charset="0"/>
              <a:buChar char="•"/>
            </a:pPr>
            <a:r>
              <a:rPr lang="en-US" dirty="0"/>
              <a:t>Timarchus </a:t>
            </a:r>
            <a:r>
              <a:rPr lang="en-US" dirty="0" err="1"/>
              <a:t>Epigonos</a:t>
            </a:r>
            <a:r>
              <a:rPr lang="en-US" dirty="0"/>
              <a:t> leads a rebellion against Lysias and establishes an independent kingdom in Media.</a:t>
            </a:r>
          </a:p>
          <a:p>
            <a:pPr lvl="1">
              <a:buFont typeface="Arial" panose="020B0604020202020204" pitchFamily="34" charset="0"/>
              <a:buChar char="•"/>
            </a:pPr>
            <a:r>
              <a:rPr lang="en-US" b="1" dirty="0"/>
              <a:t>Mithridates I of Parthia invades the Indo-Hellenic kingdoms, subjugating Aria and Margiana and threatening Marakanda while its king is warring in India.</a:t>
            </a:r>
          </a:p>
          <a:p>
            <a:pPr lvl="1">
              <a:buFont typeface="Arial" panose="020B0604020202020204" pitchFamily="34" charset="0"/>
              <a:buChar char="•"/>
            </a:pPr>
            <a:r>
              <a:rPr lang="en-US" b="1" dirty="0"/>
              <a:t>In Antiocheia Eschate, vestiges of the </a:t>
            </a:r>
            <a:r>
              <a:rPr lang="en-US" b="1" dirty="0" err="1"/>
              <a:t>Lü</a:t>
            </a:r>
            <a:r>
              <a:rPr lang="en-US" b="1" dirty="0"/>
              <a:t> clan convince Heliodorus to side with the Xiongnu against the Han.</a:t>
            </a:r>
          </a:p>
        </p:txBody>
      </p:sp>
      <p:sp>
        <p:nvSpPr>
          <p:cNvPr id="27" name="Rectangle 26">
            <a:extLst>
              <a:ext uri="{FF2B5EF4-FFF2-40B4-BE49-F238E27FC236}">
                <a16:creationId xmlns:a16="http://schemas.microsoft.com/office/drawing/2014/main" id="{91C67939-3FD0-4B45-8AA4-9FE55C7EE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0981A96A-A87C-4F87-845A-3B0A6529F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A6529CF0-0036-41D4-8BCD-AEC8EA982FE0}"/>
              </a:ext>
            </a:extLst>
          </p:cNvPr>
          <p:cNvPicPr>
            <a:picLocks noChangeAspect="1"/>
          </p:cNvPicPr>
          <p:nvPr/>
        </p:nvPicPr>
        <p:blipFill rotWithShape="1">
          <a:blip r:embed="rId3"/>
          <a:srcRect l="1273" t="1042" r="2876" b="-1038"/>
          <a:stretch/>
        </p:blipFill>
        <p:spPr>
          <a:xfrm>
            <a:off x="3904180" y="1669343"/>
            <a:ext cx="8083344" cy="4553711"/>
          </a:xfrm>
          <a:prstGeom prst="rect">
            <a:avLst/>
          </a:prstGeom>
          <a:ln>
            <a:noFill/>
          </a:ln>
          <a:effectLst>
            <a:softEdge rad="112500"/>
          </a:effectLst>
        </p:spPr>
      </p:pic>
    </p:spTree>
    <p:extLst>
      <p:ext uri="{BB962C8B-B14F-4D97-AF65-F5344CB8AC3E}">
        <p14:creationId xmlns:p14="http://schemas.microsoft.com/office/powerpoint/2010/main" val="13541881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D792-4E8B-4292-A749-41E73A9275CE}"/>
              </a:ext>
            </a:extLst>
          </p:cNvPr>
          <p:cNvSpPr>
            <a:spLocks noGrp="1"/>
          </p:cNvSpPr>
          <p:nvPr>
            <p:ph type="title"/>
          </p:nvPr>
        </p:nvSpPr>
        <p:spPr>
          <a:xfrm>
            <a:off x="0" y="2304448"/>
            <a:ext cx="10058400" cy="1450757"/>
          </a:xfrm>
        </p:spPr>
        <p:txBody>
          <a:bodyPr>
            <a:normAutofit/>
          </a:bodyPr>
          <a:lstStyle/>
          <a:p>
            <a:r>
              <a:rPr lang="en-US" dirty="0"/>
              <a:t>162 BCE</a:t>
            </a:r>
          </a:p>
        </p:txBody>
      </p:sp>
      <p:sp>
        <p:nvSpPr>
          <p:cNvPr id="3" name="Content Placeholder 2">
            <a:extLst>
              <a:ext uri="{FF2B5EF4-FFF2-40B4-BE49-F238E27FC236}">
                <a16:creationId xmlns:a16="http://schemas.microsoft.com/office/drawing/2014/main" id="{6042860A-4460-42ED-9B39-4EBAAE48C8A2}"/>
              </a:ext>
            </a:extLst>
          </p:cNvPr>
          <p:cNvSpPr>
            <a:spLocks noGrp="1"/>
          </p:cNvSpPr>
          <p:nvPr>
            <p:ph idx="1"/>
          </p:nvPr>
        </p:nvSpPr>
        <p:spPr>
          <a:xfrm>
            <a:off x="0" y="3755206"/>
            <a:ext cx="4140485" cy="2563402"/>
          </a:xfrm>
        </p:spPr>
        <p:txBody>
          <a:bodyPr>
            <a:normAutofit lnSpcReduction="10000"/>
          </a:bodyPr>
          <a:lstStyle/>
          <a:p>
            <a:pPr lvl="1">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Arial" panose="020B0604020202020204" pitchFamily="34" charset="0"/>
              </a:rPr>
              <a:t>Judas Maccabeus lays siege to </a:t>
            </a:r>
            <a:r>
              <a:rPr lang="en-US" sz="1100" dirty="0" err="1">
                <a:effectLst/>
                <a:latin typeface="Calibri" panose="020F0502020204030204" pitchFamily="34" charset="0"/>
                <a:ea typeface="Calibri" panose="020F0502020204030204" pitchFamily="34" charset="0"/>
                <a:cs typeface="Arial" panose="020B0604020202020204" pitchFamily="34" charset="0"/>
              </a:rPr>
              <a:t>Acra</a:t>
            </a:r>
            <a:r>
              <a:rPr lang="en-US" sz="1100" dirty="0">
                <a:effectLst/>
                <a:latin typeface="Calibri" panose="020F0502020204030204" pitchFamily="34" charset="0"/>
                <a:ea typeface="Calibri" panose="020F0502020204030204" pitchFamily="34" charset="0"/>
                <a:cs typeface="Arial" panose="020B0604020202020204" pitchFamily="34" charset="0"/>
              </a:rPr>
              <a:t>, a fortress within Jerusalem that faces the Temple Mount still held by a Seleukid garrison.</a:t>
            </a:r>
          </a:p>
          <a:p>
            <a:pPr lvl="1">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Arial" panose="020B0604020202020204" pitchFamily="34" charset="0"/>
              </a:rPr>
              <a:t>Lysias invades Judaea and defeats Judas Maccabeus at the Battle of Beth-Zechariah, and Judas is forced to withdraw to Jerusalem.</a:t>
            </a:r>
          </a:p>
          <a:p>
            <a:pPr lvl="1">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Arial" panose="020B0604020202020204" pitchFamily="34" charset="0"/>
              </a:rPr>
              <a:t>Lysias lays siege to the city but is forced to withdraw as the Seleukid prince Demetrius arrives in Antiocheia and claims the Seleukid throne with Roman support.</a:t>
            </a:r>
          </a:p>
          <a:p>
            <a:pPr lvl="1">
              <a:buFont typeface="Arial" panose="020B0604020202020204" pitchFamily="34" charset="0"/>
              <a:buChar char="•"/>
            </a:pPr>
            <a:r>
              <a:rPr lang="en-US" sz="1100" b="1" dirty="0">
                <a:effectLst/>
                <a:latin typeface="Calibri" panose="020F0502020204030204" pitchFamily="34" charset="0"/>
                <a:ea typeface="Calibri" panose="020F0502020204030204" pitchFamily="34" charset="0"/>
                <a:cs typeface="Arial" panose="020B0604020202020204" pitchFamily="34" charset="0"/>
              </a:rPr>
              <a:t>Antimachus I is assassinated by his half-brother Agathocles, who usurps the Kingdom of Marakanda and withdraws support from Menander’s campaign in India to deal with a Parthian invasion. Menander appoints Antimachus’ son Antimachus II as Satrap of </a:t>
            </a:r>
            <a:r>
              <a:rPr lang="en-US" sz="1100" b="1" dirty="0" err="1">
                <a:effectLst/>
                <a:latin typeface="Calibri" panose="020F0502020204030204" pitchFamily="34" charset="0"/>
                <a:ea typeface="Calibri" panose="020F0502020204030204" pitchFamily="34" charset="0"/>
                <a:cs typeface="Arial" panose="020B0604020202020204" pitchFamily="34" charset="0"/>
              </a:rPr>
              <a:t>Sakala</a:t>
            </a:r>
            <a:r>
              <a:rPr lang="en-US" sz="1100" b="1" dirty="0">
                <a:effectLst/>
                <a:latin typeface="Calibri" panose="020F0502020204030204" pitchFamily="34" charset="0"/>
                <a:ea typeface="Calibri" panose="020F0502020204030204" pitchFamily="34" charset="0"/>
                <a:cs typeface="Arial" panose="020B0604020202020204" pitchFamily="34" charset="0"/>
              </a:rPr>
              <a:t>.</a:t>
            </a:r>
          </a:p>
          <a:p>
            <a:pPr lvl="1">
              <a:buFont typeface="Arial" panose="020B0604020202020204" pitchFamily="34" charset="0"/>
              <a:buChar char="•"/>
            </a:pPr>
            <a:r>
              <a:rPr lang="en-US" sz="1100" b="1" dirty="0">
                <a:effectLst/>
                <a:latin typeface="Calibri" panose="020F0502020204030204" pitchFamily="34" charset="0"/>
                <a:ea typeface="Calibri" panose="020F0502020204030204" pitchFamily="34" charset="0"/>
                <a:cs typeface="Arial" panose="020B0604020202020204" pitchFamily="34" charset="0"/>
              </a:rPr>
              <a:t>Heliodorus launches an assault on Chang’an, but his army is ambushed and surrounded before they reach the city. Heliodorus escapes and retreats to Antiocheia Eschate.</a:t>
            </a:r>
          </a:p>
        </p:txBody>
      </p:sp>
      <p:pic>
        <p:nvPicPr>
          <p:cNvPr id="9" name="Picture 8">
            <a:extLst>
              <a:ext uri="{FF2B5EF4-FFF2-40B4-BE49-F238E27FC236}">
                <a16:creationId xmlns:a16="http://schemas.microsoft.com/office/drawing/2014/main" id="{AD49420E-71AA-40C3-8759-E992307066CD}"/>
              </a:ext>
            </a:extLst>
          </p:cNvPr>
          <p:cNvPicPr>
            <a:picLocks noChangeAspect="1"/>
          </p:cNvPicPr>
          <p:nvPr/>
        </p:nvPicPr>
        <p:blipFill>
          <a:blip r:embed="rId2"/>
          <a:stretch>
            <a:fillRect/>
          </a:stretch>
        </p:blipFill>
        <p:spPr>
          <a:xfrm>
            <a:off x="4212761" y="104775"/>
            <a:ext cx="7979239" cy="6753225"/>
          </a:xfrm>
          <a:prstGeom prst="snip2DiagRect">
            <a:avLst>
              <a:gd name="adj1" fmla="val 0"/>
              <a:gd name="adj2" fmla="val 4193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5DF70D04-8386-4FCD-887C-AEF120E75663}"/>
              </a:ext>
            </a:extLst>
          </p:cNvPr>
          <p:cNvPicPr>
            <a:picLocks noChangeAspect="1"/>
          </p:cNvPicPr>
          <p:nvPr/>
        </p:nvPicPr>
        <p:blipFill>
          <a:blip r:embed="rId3"/>
          <a:stretch>
            <a:fillRect/>
          </a:stretch>
        </p:blipFill>
        <p:spPr>
          <a:xfrm>
            <a:off x="9438090" y="104775"/>
            <a:ext cx="2643455" cy="302573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AB83C9E7-2C11-4C76-8AF7-0A628188B5B8}"/>
              </a:ext>
            </a:extLst>
          </p:cNvPr>
          <p:cNvPicPr>
            <a:picLocks noChangeAspect="1"/>
          </p:cNvPicPr>
          <p:nvPr/>
        </p:nvPicPr>
        <p:blipFill>
          <a:blip r:embed="rId4"/>
          <a:stretch>
            <a:fillRect/>
          </a:stretch>
        </p:blipFill>
        <p:spPr>
          <a:xfrm>
            <a:off x="557294" y="98589"/>
            <a:ext cx="3583191" cy="288446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833181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12024</TotalTime>
  <Words>7946</Words>
  <Application>Microsoft Office PowerPoint</Application>
  <PresentationFormat>Widescreen</PresentationFormat>
  <Paragraphs>428</Paragraphs>
  <Slides>91</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91</vt:i4>
      </vt:variant>
    </vt:vector>
  </HeadingPairs>
  <TitlesOfParts>
    <vt:vector size="97" baseType="lpstr">
      <vt:lpstr>Arial</vt:lpstr>
      <vt:lpstr>Calibri</vt:lpstr>
      <vt:lpstr>Calibri Light</vt:lpstr>
      <vt:lpstr>Wingdings</vt:lpstr>
      <vt:lpstr>Office Theme</vt:lpstr>
      <vt:lpstr>Retrospect</vt:lpstr>
      <vt:lpstr>LUX INVICTA TIMELINE AND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188 BCE</vt:lpstr>
      <vt:lpstr>187 BCE</vt:lpstr>
      <vt:lpstr>185 BCE</vt:lpstr>
      <vt:lpstr>184 BCE</vt:lpstr>
      <vt:lpstr>183 BCE</vt:lpstr>
      <vt:lpstr>182 BCE</vt:lpstr>
      <vt:lpstr>181 BCE</vt:lpstr>
      <vt:lpstr>180 BCE</vt:lpstr>
      <vt:lpstr>179 BCE</vt:lpstr>
      <vt:lpstr>178 BCE</vt:lpstr>
      <vt:lpstr>177 BCE</vt:lpstr>
      <vt:lpstr>175 BCE</vt:lpstr>
      <vt:lpstr>174 BCE</vt:lpstr>
      <vt:lpstr>172 BCE</vt:lpstr>
      <vt:lpstr>171 BCE</vt:lpstr>
      <vt:lpstr>170 BCE (1 of 2)</vt:lpstr>
      <vt:lpstr>170 BCE (2 of 2)</vt:lpstr>
      <vt:lpstr>169 BCE</vt:lpstr>
      <vt:lpstr>168 BCE (1 of 2)</vt:lpstr>
      <vt:lpstr>168 BCE (2 of 2)</vt:lpstr>
      <vt:lpstr>167 BCE</vt:lpstr>
      <vt:lpstr>166 BCE</vt:lpstr>
      <vt:lpstr>165 BCE</vt:lpstr>
      <vt:lpstr>164 BCE</vt:lpstr>
      <vt:lpstr>163 BCE</vt:lpstr>
      <vt:lpstr>162 BCE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Schultz</dc:creator>
  <cp:lastModifiedBy>Gary Schultz</cp:lastModifiedBy>
  <cp:revision>282</cp:revision>
  <dcterms:created xsi:type="dcterms:W3CDTF">2021-07-30T22:09:18Z</dcterms:created>
  <dcterms:modified xsi:type="dcterms:W3CDTF">2021-09-13T01:57:06Z</dcterms:modified>
</cp:coreProperties>
</file>